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75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81" r:id="rId17"/>
    <p:sldId id="264" r:id="rId18"/>
    <p:sldId id="276" r:id="rId19"/>
    <p:sldId id="278" r:id="rId20"/>
    <p:sldId id="279" r:id="rId21"/>
    <p:sldId id="280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7FF"/>
    <a:srgbClr val="E3F7FF"/>
    <a:srgbClr val="6EB2C1"/>
    <a:srgbClr val="8AC1D2"/>
    <a:srgbClr val="DB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886" autoAdjust="0"/>
  </p:normalViewPr>
  <p:slideViewPr>
    <p:cSldViewPr snapToGrid="0" snapToObjects="1">
      <p:cViewPr>
        <p:scale>
          <a:sx n="75" d="100"/>
          <a:sy n="75" d="100"/>
        </p:scale>
        <p:origin x="-1440" y="-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D611C-E5AA-9045-846B-B23062B36DFC}" type="datetimeFigureOut">
              <a:rPr lang="en-US" smtClean="0"/>
              <a:t>23/09/15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DA51F-CC39-714E-B5C3-146AD9435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01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10 </a:t>
            </a:r>
            <a:r>
              <a:rPr lang="en-US" dirty="0" err="1" smtClean="0"/>
              <a:t>mins</a:t>
            </a:r>
            <a:endParaRPr lang="en-US" dirty="0" smtClean="0"/>
          </a:p>
          <a:p>
            <a:r>
              <a:rPr lang="en-US" dirty="0" smtClean="0"/>
              <a:t>Aim to start after 20 </a:t>
            </a:r>
            <a:r>
              <a:rPr lang="en-US" dirty="0" err="1" smtClean="0"/>
              <a:t>mins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Show video clip 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DA51F-CC39-714E-B5C3-146AD94351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87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Miss out if these</a:t>
            </a:r>
            <a:r>
              <a:rPr lang="en-US" baseline="0" dirty="0" smtClean="0"/>
              <a:t> ideas emerge through discussion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DA51F-CC39-714E-B5C3-146AD94351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41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spc="0" dirty="0" smtClean="0">
                <a:solidFill>
                  <a:prstClr val="black"/>
                </a:solidFill>
                <a:cs typeface="Arial"/>
              </a:rPr>
              <a:t>Sharing</a:t>
            </a:r>
            <a:r>
              <a:rPr lang="en-GB" sz="2400" spc="0" baseline="0" dirty="0" smtClean="0">
                <a:solidFill>
                  <a:prstClr val="black"/>
                </a:solidFill>
                <a:cs typeface="Arial"/>
              </a:rPr>
              <a:t>:  </a:t>
            </a:r>
            <a:r>
              <a:rPr lang="en-GB" sz="2400" spc="0" dirty="0" smtClean="0">
                <a:solidFill>
                  <a:prstClr val="black"/>
                </a:solidFill>
                <a:cs typeface="Arial"/>
              </a:rPr>
              <a:t>newsletter, workshops, commenting on site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spc="0" dirty="0" smtClean="0">
                <a:solidFill>
                  <a:prstClr val="black"/>
                </a:solidFill>
                <a:cs typeface="Arial"/>
              </a:rPr>
              <a:t>Listening in: </a:t>
            </a:r>
            <a:r>
              <a:rPr lang="en-GB" sz="2400" spc="0" dirty="0" err="1" smtClean="0">
                <a:solidFill>
                  <a:prstClr val="black"/>
                </a:solidFill>
                <a:cs typeface="Arial"/>
              </a:rPr>
              <a:t>evesdropping</a:t>
            </a:r>
            <a:endParaRPr lang="en-GB" sz="2400" spc="0" dirty="0" smtClean="0">
              <a:solidFill>
                <a:prstClr val="black"/>
              </a:solidFill>
              <a:cs typeface="Arial"/>
            </a:endParaRP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spc="0" dirty="0" smtClean="0">
              <a:solidFill>
                <a:prstClr val="black"/>
              </a:solidFill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DA51F-CC39-714E-B5C3-146AD94351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38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 </a:t>
            </a:r>
            <a:r>
              <a:rPr lang="en-US" dirty="0" err="1" smtClean="0"/>
              <a:t>mins</a:t>
            </a:r>
            <a:r>
              <a:rPr lang="en-US" dirty="0" smtClean="0"/>
              <a:t>, click at end to video 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DA51F-CC39-714E-B5C3-146AD943517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757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Hand</a:t>
            </a:r>
            <a:r>
              <a:rPr lang="en-US" baseline="0" dirty="0" smtClean="0"/>
              <a:t> out Two-way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DA51F-CC39-714E-B5C3-146AD943517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96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 </a:t>
            </a:r>
            <a:r>
              <a:rPr lang="en-US" dirty="0" err="1" smtClean="0"/>
              <a:t>mins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DA51F-CC39-714E-B5C3-146AD943517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61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 </a:t>
            </a:r>
            <a:r>
              <a:rPr lang="en-US" dirty="0" err="1" smtClean="0"/>
              <a:t>mins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DA51F-CC39-714E-B5C3-146AD943517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61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Skip if has come out in conversation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DA51F-CC39-714E-B5C3-146AD943517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839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12:00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DA51F-CC39-714E-B5C3-146AD943517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71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rgbClr val="6EB2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A02ECDA-CBA6-6C4B-8806-0293C2709E01}" type="datetimeFigureOut">
              <a:rPr lang="en-US" smtClean="0"/>
              <a:t>23/09/15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2B6864F-80DB-F942-9B52-702421191D7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/>
          <a:lstStyle/>
          <a:p>
            <a:fld id="{9A02ECDA-CBA6-6C4B-8806-0293C2709E01}" type="datetimeFigureOut">
              <a:rPr lang="en-US" smtClean="0"/>
              <a:t>23/09/15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</p:spPr>
        <p:txBody>
          <a:bodyPr/>
          <a:lstStyle/>
          <a:p>
            <a:fld id="{12B6864F-80DB-F942-9B52-702421191D7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/>
          <a:lstStyle/>
          <a:p>
            <a:fld id="{9A02ECDA-CBA6-6C4B-8806-0293C2709E01}" type="datetimeFigureOut">
              <a:rPr lang="en-US" smtClean="0"/>
              <a:t>23/09/15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</p:spPr>
        <p:txBody>
          <a:bodyPr/>
          <a:lstStyle/>
          <a:p>
            <a:fld id="{12B6864F-80DB-F942-9B52-702421191D7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/>
          <a:lstStyle/>
          <a:p>
            <a:fld id="{9A02ECDA-CBA6-6C4B-8806-0293C2709E01}" type="datetimeFigureOut">
              <a:rPr lang="en-US" smtClean="0"/>
              <a:t>23/09/15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</p:spPr>
        <p:txBody>
          <a:bodyPr/>
          <a:lstStyle/>
          <a:p>
            <a:fld id="{12B6864F-80DB-F942-9B52-702421191D7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/>
          <a:lstStyle/>
          <a:p>
            <a:fld id="{9A02ECDA-CBA6-6C4B-8806-0293C2709E01}" type="datetimeFigureOut">
              <a:rPr lang="en-US" smtClean="0"/>
              <a:t>23/09/15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</p:spPr>
        <p:txBody>
          <a:bodyPr/>
          <a:lstStyle/>
          <a:p>
            <a:fld id="{12B6864F-80DB-F942-9B52-702421191D7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  <a:solidFill>
            <a:srgbClr val="DBEEF4"/>
          </a:solidFill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/>
          <a:lstStyle/>
          <a:p>
            <a:fld id="{9A02ECDA-CBA6-6C4B-8806-0293C2709E01}" type="datetimeFigureOut">
              <a:rPr lang="en-US" smtClean="0"/>
              <a:t>23/09/15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2B6864F-80DB-F942-9B52-702421191D7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/>
          <a:lstStyle/>
          <a:p>
            <a:fld id="{9A02ECDA-CBA6-6C4B-8806-0293C2709E01}" type="datetimeFigureOut">
              <a:rPr lang="en-US" smtClean="0"/>
              <a:t>23/09/15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</p:spPr>
        <p:txBody>
          <a:bodyPr/>
          <a:lstStyle/>
          <a:p>
            <a:fld id="{12B6864F-80DB-F942-9B52-702421191D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2.png"/><Relationship Id="rId1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054394"/>
            <a:ext cx="8831802" cy="5626053"/>
          </a:xfrm>
          <a:prstGeom prst="rect">
            <a:avLst/>
          </a:prstGeom>
          <a:solidFill>
            <a:srgbClr val="E2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BEEF4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84914"/>
            <a:ext cx="8814047" cy="91415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399" y="0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888" y="1241128"/>
            <a:ext cx="8407893" cy="4516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399" y="6062133"/>
            <a:ext cx="8626381" cy="568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Picture 9" descr="DfElogo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047" y="5988897"/>
            <a:ext cx="1083733" cy="6417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88" y="6229389"/>
            <a:ext cx="1930398" cy="4012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8" r:id="rId5"/>
    <p:sldLayoutId id="2147483680" r:id="rId6"/>
    <p:sldLayoutId id="2147483682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 smtClean="0">
                <a:cs typeface="Arial"/>
              </a:rPr>
              <a:t>RME 5</a:t>
            </a:r>
          </a:p>
          <a:p>
            <a:endParaRPr lang="en-US" dirty="0" smtClean="0">
              <a:cs typeface="Arial"/>
            </a:endParaRPr>
          </a:p>
          <a:p>
            <a:r>
              <a:rPr lang="en-US" dirty="0" smtClean="0">
                <a:cs typeface="Arial"/>
              </a:rPr>
              <a:t>September </a:t>
            </a:r>
            <a:r>
              <a:rPr lang="en-US" dirty="0">
                <a:cs typeface="Arial"/>
              </a:rPr>
              <a:t>2015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8406"/>
            <a:ext cx="6324600" cy="2892690"/>
          </a:xfrm>
        </p:spPr>
        <p:txBody>
          <a:bodyPr/>
          <a:lstStyle/>
          <a:p>
            <a:pPr algn="l"/>
            <a:r>
              <a:rPr lang="en-US" sz="3600" dirty="0"/>
              <a:t>Designing teaching and learning resources for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post</a:t>
            </a:r>
            <a:r>
              <a:rPr lang="en-US" sz="3600" dirty="0"/>
              <a:t>-compulsory </a:t>
            </a:r>
            <a:r>
              <a:rPr lang="en-US" sz="3600" dirty="0" smtClean="0"/>
              <a:t>mathematics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1600" dirty="0">
                <a:latin typeface="+mn-lt"/>
                <a:cs typeface="Arial"/>
              </a:rPr>
              <a:t>Elizabeth Kimber and Anna Baker</a:t>
            </a:r>
            <a:br>
              <a:rPr lang="en-US" sz="1600" dirty="0">
                <a:latin typeface="+mn-lt"/>
                <a:cs typeface="Arial"/>
              </a:rPr>
            </a:br>
            <a:r>
              <a:rPr lang="en-US" sz="1600" dirty="0" smtClean="0">
                <a:latin typeface="+mn-lt"/>
                <a:cs typeface="Arial"/>
              </a:rPr>
              <a:t>Cambridge </a:t>
            </a:r>
            <a:r>
              <a:rPr lang="en-US" sz="1600" dirty="0">
                <a:latin typeface="+mn-lt"/>
                <a:cs typeface="Arial"/>
              </a:rPr>
              <a:t>Mathematics Education Project (CMEP</a:t>
            </a:r>
            <a:r>
              <a:rPr lang="en-US" sz="1600" dirty="0" smtClean="0">
                <a:latin typeface="+mn-lt"/>
                <a:cs typeface="Arial"/>
              </a:rPr>
              <a:t>)</a:t>
            </a:r>
            <a:r>
              <a:rPr lang="en-US" dirty="0">
                <a:latin typeface="Arial"/>
                <a:cs typeface="Arial"/>
              </a:rPr>
              <a:t/>
            </a:r>
            <a:br>
              <a:rPr lang="en-US" dirty="0">
                <a:latin typeface="Arial"/>
                <a:cs typeface="Arial"/>
              </a:rPr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52925" y="640953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Reversed colour RGB_D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86" y="5890498"/>
            <a:ext cx="2582010" cy="519036"/>
          </a:xfrm>
          <a:prstGeom prst="rect">
            <a:avLst/>
          </a:prstGeom>
        </p:spPr>
      </p:pic>
      <p:pic>
        <p:nvPicPr>
          <p:cNvPr id="8" name="Picture 7" descr="DfE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496" y="5583527"/>
            <a:ext cx="1614303" cy="9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64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0888" y="1054394"/>
            <a:ext cx="8407893" cy="561687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GB" sz="2400" spc="0" dirty="0" smtClean="0">
                <a:solidFill>
                  <a:prstClr val="black"/>
                </a:solidFill>
                <a:cs typeface="Arial"/>
              </a:rPr>
              <a:t>A </a:t>
            </a:r>
            <a:r>
              <a:rPr lang="en-GB" sz="2400" spc="0" dirty="0">
                <a:solidFill>
                  <a:prstClr val="black"/>
                </a:solidFill>
                <a:cs typeface="Arial"/>
              </a:rPr>
              <a:t>joint project with the University of Cambridge Faculty of Education, using design-based research </a:t>
            </a:r>
            <a:r>
              <a:rPr lang="en-GB" sz="2400" spc="0" dirty="0" smtClean="0">
                <a:solidFill>
                  <a:prstClr val="black"/>
                </a:solidFill>
                <a:cs typeface="Arial"/>
              </a:rPr>
              <a:t>to </a:t>
            </a:r>
            <a:r>
              <a:rPr lang="en-GB" sz="2400" spc="0" dirty="0">
                <a:solidFill>
                  <a:prstClr val="black"/>
                </a:solidFill>
                <a:cs typeface="Arial"/>
              </a:rPr>
              <a:t>develop teacher support materials. </a:t>
            </a:r>
            <a:endParaRPr lang="en-GB" sz="2400" spc="0" dirty="0" smtClean="0">
              <a:solidFill>
                <a:prstClr val="black"/>
              </a:solidFill>
              <a:cs typeface="Arial"/>
            </a:endParaRPr>
          </a:p>
          <a:p>
            <a:pPr marL="45720" indent="0">
              <a:buNone/>
            </a:pPr>
            <a:endParaRPr lang="en-GB" sz="1400" spc="0" dirty="0">
              <a:solidFill>
                <a:prstClr val="black"/>
              </a:solidFill>
              <a:cs typeface="Arial"/>
            </a:endParaRPr>
          </a:p>
          <a:p>
            <a:r>
              <a:rPr lang="en-GB" sz="2800" spc="0" dirty="0" smtClean="0">
                <a:solidFill>
                  <a:prstClr val="black"/>
                </a:solidFill>
                <a:cs typeface="Arial"/>
              </a:rPr>
              <a:t>Try </a:t>
            </a:r>
            <a:r>
              <a:rPr lang="en-GB" sz="2800" spc="0" dirty="0">
                <a:solidFill>
                  <a:prstClr val="black"/>
                </a:solidFill>
                <a:cs typeface="Arial"/>
              </a:rPr>
              <a:t>to reduce </a:t>
            </a:r>
            <a:r>
              <a:rPr lang="en-GB" sz="2800" spc="0" dirty="0" smtClean="0">
                <a:solidFill>
                  <a:prstClr val="black"/>
                </a:solidFill>
                <a:cs typeface="Arial"/>
              </a:rPr>
              <a:t>uncertainty </a:t>
            </a:r>
          </a:p>
          <a:p>
            <a:pPr lvl="1"/>
            <a:r>
              <a:rPr lang="en-GB" sz="2200" spc="0" dirty="0" smtClean="0">
                <a:solidFill>
                  <a:prstClr val="black"/>
                </a:solidFill>
                <a:cs typeface="Arial"/>
              </a:rPr>
              <a:t>Share </a:t>
            </a:r>
            <a:r>
              <a:rPr lang="en-GB" sz="2200" spc="0" dirty="0">
                <a:solidFill>
                  <a:prstClr val="black"/>
                </a:solidFill>
                <a:cs typeface="Arial"/>
              </a:rPr>
              <a:t>how </a:t>
            </a:r>
            <a:r>
              <a:rPr lang="en-GB" sz="2200" spc="0" dirty="0" smtClean="0">
                <a:solidFill>
                  <a:prstClr val="black"/>
                </a:solidFill>
                <a:cs typeface="Arial"/>
              </a:rPr>
              <a:t>teachers </a:t>
            </a:r>
            <a:r>
              <a:rPr lang="en-GB" sz="2200" spc="0" dirty="0">
                <a:solidFill>
                  <a:prstClr val="black"/>
                </a:solidFill>
                <a:cs typeface="Arial"/>
              </a:rPr>
              <a:t>have used the </a:t>
            </a:r>
            <a:r>
              <a:rPr lang="en-GB" sz="2200" spc="0" dirty="0" smtClean="0">
                <a:solidFill>
                  <a:prstClr val="black"/>
                </a:solidFill>
                <a:cs typeface="Arial"/>
              </a:rPr>
              <a:t>resources (teacher notes)</a:t>
            </a:r>
          </a:p>
          <a:p>
            <a:pPr lvl="1"/>
            <a:r>
              <a:rPr lang="en-GB" sz="2200" spc="0" dirty="0" smtClean="0">
                <a:solidFill>
                  <a:prstClr val="black"/>
                </a:solidFill>
                <a:cs typeface="Arial"/>
              </a:rPr>
              <a:t>‘Listen in’ </a:t>
            </a:r>
            <a:r>
              <a:rPr lang="en-GB" sz="2200" spc="0" dirty="0">
                <a:solidFill>
                  <a:prstClr val="black"/>
                </a:solidFill>
                <a:cs typeface="Arial"/>
              </a:rPr>
              <a:t>on what students actually </a:t>
            </a:r>
            <a:r>
              <a:rPr lang="en-GB" sz="2200" spc="0" dirty="0" smtClean="0">
                <a:solidFill>
                  <a:prstClr val="black"/>
                </a:solidFill>
                <a:cs typeface="Arial"/>
              </a:rPr>
              <a:t>do (video clips)</a:t>
            </a:r>
            <a:endParaRPr lang="en-GB" sz="2400" spc="0" dirty="0">
              <a:solidFill>
                <a:prstClr val="black"/>
              </a:solidFill>
              <a:cs typeface="Arial"/>
            </a:endParaRPr>
          </a:p>
          <a:p>
            <a:r>
              <a:rPr lang="en-GB" sz="2800" spc="0" dirty="0" smtClean="0">
                <a:solidFill>
                  <a:prstClr val="black"/>
                </a:solidFill>
                <a:cs typeface="Arial"/>
              </a:rPr>
              <a:t>Encourage</a:t>
            </a:r>
            <a:endParaRPr lang="en-GB" sz="2800" i="1" spc="0" dirty="0" smtClean="0">
              <a:solidFill>
                <a:prstClr val="black"/>
              </a:solidFill>
              <a:cs typeface="Arial"/>
            </a:endParaRPr>
          </a:p>
          <a:p>
            <a:pPr lvl="1"/>
            <a:r>
              <a:rPr lang="en-GB" sz="2200" spc="0" dirty="0" smtClean="0">
                <a:solidFill>
                  <a:schemeClr val="tx1"/>
                </a:solidFill>
                <a:cs typeface="Arial"/>
              </a:rPr>
              <a:t>Students using their powers of reasoning and problem-solving</a:t>
            </a:r>
          </a:p>
          <a:p>
            <a:pPr lvl="1"/>
            <a:r>
              <a:rPr lang="en-GB" sz="2200" spc="0" dirty="0" smtClean="0">
                <a:solidFill>
                  <a:schemeClr val="tx1"/>
                </a:solidFill>
                <a:cs typeface="Arial"/>
              </a:rPr>
              <a:t>Strong </a:t>
            </a:r>
            <a:r>
              <a:rPr lang="en-GB" sz="2200" spc="0" dirty="0">
                <a:solidFill>
                  <a:schemeClr val="tx1"/>
                </a:solidFill>
                <a:cs typeface="Arial"/>
              </a:rPr>
              <a:t>component of dialogue</a:t>
            </a:r>
          </a:p>
          <a:p>
            <a:pPr lvl="1"/>
            <a:r>
              <a:rPr lang="en-GB" sz="2200" spc="0" dirty="0" smtClean="0">
                <a:solidFill>
                  <a:schemeClr val="tx1"/>
                </a:solidFill>
                <a:cs typeface="Arial"/>
              </a:rPr>
              <a:t>Teachers responding </a:t>
            </a:r>
            <a:r>
              <a:rPr lang="en-GB" sz="2200" spc="0" dirty="0">
                <a:solidFill>
                  <a:schemeClr val="tx1"/>
                </a:solidFill>
                <a:cs typeface="Arial"/>
              </a:rPr>
              <a:t>and </a:t>
            </a:r>
            <a:r>
              <a:rPr lang="en-GB" sz="2200" spc="0" dirty="0" smtClean="0">
                <a:solidFill>
                  <a:schemeClr val="tx1"/>
                </a:solidFill>
                <a:cs typeface="Arial"/>
              </a:rPr>
              <a:t>adapting </a:t>
            </a:r>
            <a:r>
              <a:rPr lang="en-GB" sz="2200" spc="0" dirty="0">
                <a:solidFill>
                  <a:schemeClr val="tx1"/>
                </a:solidFill>
                <a:cs typeface="Arial"/>
              </a:rPr>
              <a:t>to the learning process </a:t>
            </a:r>
            <a:endParaRPr lang="en-GB" sz="2200" spc="0" dirty="0" smtClean="0">
              <a:solidFill>
                <a:schemeClr val="tx1"/>
              </a:solidFill>
              <a:cs typeface="Arial"/>
            </a:endParaRPr>
          </a:p>
          <a:p>
            <a:pPr marL="91440" indent="0">
              <a:buNone/>
            </a:pPr>
            <a:endParaRPr lang="en-GB" sz="2600" spc="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</a:t>
            </a:r>
            <a:r>
              <a:rPr lang="en-US" dirty="0"/>
              <a:t>teachers </a:t>
            </a:r>
            <a:r>
              <a:rPr lang="en-US" dirty="0" smtClean="0"/>
              <a:t>to use </a:t>
            </a:r>
            <a:r>
              <a:rPr lang="en-US" dirty="0"/>
              <a:t>CMEP</a:t>
            </a:r>
          </a:p>
        </p:txBody>
      </p:sp>
    </p:spTree>
    <p:extLst>
      <p:ext uri="{BB962C8B-B14F-4D97-AF65-F5344CB8AC3E}">
        <p14:creationId xmlns:p14="http://schemas.microsoft.com/office/powerpoint/2010/main" val="3764309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n-US" sz="3000" spc="0" dirty="0" smtClean="0">
                <a:solidFill>
                  <a:srgbClr val="000000"/>
                </a:solidFill>
                <a:cs typeface="Arial"/>
              </a:rPr>
              <a:t>Task sequence (rather than CMEP task in isolation)</a:t>
            </a:r>
            <a:endParaRPr lang="en-US" sz="3000" spc="0" dirty="0">
              <a:solidFill>
                <a:srgbClr val="000000"/>
              </a:solidFill>
              <a:cs typeface="Arial"/>
            </a:endParaRPr>
          </a:p>
          <a:p>
            <a:pPr lvl="1"/>
            <a:r>
              <a:rPr lang="en-US" sz="2400" spc="0" dirty="0">
                <a:solidFill>
                  <a:srgbClr val="000000"/>
                </a:solidFill>
                <a:cs typeface="Arial"/>
              </a:rPr>
              <a:t>Preliminary task (15-20 </a:t>
            </a:r>
            <a:r>
              <a:rPr lang="en-US" sz="2400" spc="0" dirty="0" err="1">
                <a:solidFill>
                  <a:srgbClr val="000000"/>
                </a:solidFill>
                <a:cs typeface="Arial"/>
              </a:rPr>
              <a:t>mins</a:t>
            </a:r>
            <a:r>
              <a:rPr lang="en-US" sz="2400" spc="0" dirty="0">
                <a:solidFill>
                  <a:srgbClr val="000000"/>
                </a:solidFill>
                <a:cs typeface="Arial"/>
              </a:rPr>
              <a:t>) designed round central ideas in main task </a:t>
            </a:r>
            <a:r>
              <a:rPr lang="en-US" sz="2400" spc="0" dirty="0" smtClean="0">
                <a:solidFill>
                  <a:srgbClr val="000000"/>
                </a:solidFill>
                <a:cs typeface="Arial"/>
              </a:rPr>
              <a:t>(formative </a:t>
            </a:r>
            <a:r>
              <a:rPr lang="en-US" sz="2400" spc="0" dirty="0">
                <a:solidFill>
                  <a:srgbClr val="000000"/>
                </a:solidFill>
                <a:cs typeface="Arial"/>
              </a:rPr>
              <a:t>assessment)</a:t>
            </a:r>
          </a:p>
          <a:p>
            <a:pPr lvl="1"/>
            <a:r>
              <a:rPr lang="en-US" sz="2400" spc="0" dirty="0">
                <a:solidFill>
                  <a:srgbClr val="000000"/>
                </a:solidFill>
                <a:cs typeface="Arial"/>
              </a:rPr>
              <a:t>M</a:t>
            </a:r>
            <a:r>
              <a:rPr lang="en-US" sz="2400" spc="0" dirty="0" smtClean="0">
                <a:solidFill>
                  <a:srgbClr val="000000"/>
                </a:solidFill>
                <a:cs typeface="Arial"/>
              </a:rPr>
              <a:t>ain </a:t>
            </a:r>
            <a:r>
              <a:rPr lang="en-US" sz="2400" spc="0" dirty="0">
                <a:solidFill>
                  <a:srgbClr val="000000"/>
                </a:solidFill>
                <a:cs typeface="Arial"/>
              </a:rPr>
              <a:t>CMEP task, e.g. </a:t>
            </a:r>
            <a:r>
              <a:rPr lang="en-US" sz="2400" spc="0" dirty="0" smtClean="0">
                <a:solidFill>
                  <a:srgbClr val="000000"/>
                </a:solidFill>
                <a:cs typeface="Arial"/>
              </a:rPr>
              <a:t>Teddy bear</a:t>
            </a:r>
            <a:endParaRPr lang="en-US" sz="2400" spc="0" dirty="0">
              <a:solidFill>
                <a:srgbClr val="000000"/>
              </a:solidFill>
              <a:cs typeface="Arial"/>
            </a:endParaRPr>
          </a:p>
          <a:p>
            <a:pPr lvl="1"/>
            <a:r>
              <a:rPr lang="en-US" sz="2400" spc="0" dirty="0">
                <a:solidFill>
                  <a:srgbClr val="000000"/>
                </a:solidFill>
                <a:cs typeface="Arial"/>
              </a:rPr>
              <a:t>Follow-up </a:t>
            </a:r>
            <a:r>
              <a:rPr lang="en-US" sz="2400" spc="0" dirty="0" smtClean="0">
                <a:solidFill>
                  <a:srgbClr val="000000"/>
                </a:solidFill>
                <a:cs typeface="Arial"/>
              </a:rPr>
              <a:t>task</a:t>
            </a:r>
          </a:p>
          <a:p>
            <a:pPr marL="365760" lvl="1" indent="0">
              <a:buNone/>
            </a:pPr>
            <a:endParaRPr lang="en-US" sz="2400" spc="0" dirty="0">
              <a:solidFill>
                <a:srgbClr val="000000"/>
              </a:solidFill>
              <a:cs typeface="Arial"/>
            </a:endParaRPr>
          </a:p>
          <a:p>
            <a:pPr marL="45720" indent="0">
              <a:buNone/>
            </a:pPr>
            <a:r>
              <a:rPr lang="en-US" sz="3000" spc="0" dirty="0">
                <a:solidFill>
                  <a:srgbClr val="000000"/>
                </a:solidFill>
                <a:cs typeface="Arial"/>
              </a:rPr>
              <a:t>Suggestions</a:t>
            </a:r>
            <a:r>
              <a:rPr lang="en-US" sz="2600" spc="0" dirty="0">
                <a:solidFill>
                  <a:srgbClr val="000000"/>
                </a:solidFill>
                <a:cs typeface="Arial"/>
              </a:rPr>
              <a:t> </a:t>
            </a:r>
          </a:p>
          <a:p>
            <a:pPr lvl="1"/>
            <a:r>
              <a:rPr lang="en-US" sz="2400" spc="0" dirty="0">
                <a:solidFill>
                  <a:srgbClr val="000000"/>
                </a:solidFill>
                <a:cs typeface="Arial"/>
              </a:rPr>
              <a:t>H</a:t>
            </a:r>
            <a:r>
              <a:rPr lang="en-US" sz="2400" spc="0" dirty="0" smtClean="0">
                <a:solidFill>
                  <a:srgbClr val="000000"/>
                </a:solidFill>
                <a:cs typeface="Arial"/>
              </a:rPr>
              <a:t>ow </a:t>
            </a:r>
            <a:r>
              <a:rPr lang="en-US" sz="2400" spc="0" dirty="0">
                <a:solidFill>
                  <a:srgbClr val="000000"/>
                </a:solidFill>
                <a:cs typeface="Arial"/>
              </a:rPr>
              <a:t>task might be </a:t>
            </a:r>
            <a:r>
              <a:rPr lang="en-US" sz="2400" spc="0" dirty="0" smtClean="0">
                <a:solidFill>
                  <a:srgbClr val="000000"/>
                </a:solidFill>
                <a:cs typeface="Arial"/>
              </a:rPr>
              <a:t>used</a:t>
            </a:r>
            <a:endParaRPr lang="en-US" sz="2400" spc="0" dirty="0">
              <a:solidFill>
                <a:srgbClr val="000000"/>
              </a:solidFill>
              <a:cs typeface="Arial"/>
            </a:endParaRPr>
          </a:p>
          <a:p>
            <a:pPr lvl="1"/>
            <a:r>
              <a:rPr lang="en-US" sz="2400" spc="0" dirty="0">
                <a:solidFill>
                  <a:srgbClr val="000000"/>
                </a:solidFill>
                <a:cs typeface="Arial"/>
              </a:rPr>
              <a:t>E</a:t>
            </a:r>
            <a:r>
              <a:rPr lang="en-US" sz="2400" spc="0" dirty="0" smtClean="0">
                <a:solidFill>
                  <a:srgbClr val="000000"/>
                </a:solidFill>
                <a:cs typeface="Arial"/>
              </a:rPr>
              <a:t>nabling </a:t>
            </a:r>
            <a:r>
              <a:rPr lang="en-US" sz="2400" spc="0" dirty="0">
                <a:solidFill>
                  <a:srgbClr val="000000"/>
                </a:solidFill>
                <a:cs typeface="Arial"/>
              </a:rPr>
              <a:t>and extending prompts</a:t>
            </a:r>
          </a:p>
          <a:p>
            <a:pPr lvl="1"/>
            <a:r>
              <a:rPr lang="en-US" sz="2400" spc="0" dirty="0">
                <a:solidFill>
                  <a:srgbClr val="000000"/>
                </a:solidFill>
                <a:cs typeface="Arial"/>
              </a:rPr>
              <a:t>I</a:t>
            </a:r>
            <a:r>
              <a:rPr lang="en-US" sz="2400" spc="0" dirty="0" smtClean="0">
                <a:solidFill>
                  <a:srgbClr val="000000"/>
                </a:solidFill>
                <a:cs typeface="Arial"/>
              </a:rPr>
              <a:t>dentify overarching </a:t>
            </a:r>
            <a:r>
              <a:rPr lang="en-US" sz="2400" spc="0" dirty="0">
                <a:solidFill>
                  <a:srgbClr val="000000"/>
                </a:solidFill>
                <a:cs typeface="Arial"/>
              </a:rPr>
              <a:t>ideas </a:t>
            </a:r>
            <a:r>
              <a:rPr lang="en-US" sz="2400" spc="0" dirty="0" smtClean="0">
                <a:solidFill>
                  <a:srgbClr val="000000"/>
                </a:solidFill>
                <a:cs typeface="Arial"/>
              </a:rPr>
              <a:t>and connections</a:t>
            </a:r>
            <a:endParaRPr lang="en-US" sz="2400" spc="0" dirty="0">
              <a:solidFill>
                <a:srgbClr val="000000"/>
              </a:solidFill>
              <a:cs typeface="Arial"/>
            </a:endParaRPr>
          </a:p>
          <a:p>
            <a:pPr lvl="1"/>
            <a:r>
              <a:rPr lang="en-US" sz="2400" spc="0" dirty="0">
                <a:solidFill>
                  <a:srgbClr val="000000"/>
                </a:solidFill>
                <a:cs typeface="Arial"/>
              </a:rPr>
              <a:t>I</a:t>
            </a:r>
            <a:r>
              <a:rPr lang="en-US" sz="2400" spc="0" dirty="0" smtClean="0">
                <a:solidFill>
                  <a:srgbClr val="000000"/>
                </a:solidFill>
                <a:cs typeface="Arial"/>
              </a:rPr>
              <a:t>dentify potential </a:t>
            </a:r>
            <a:r>
              <a:rPr lang="en-US" sz="2400" spc="0" dirty="0">
                <a:solidFill>
                  <a:srgbClr val="000000"/>
                </a:solidFill>
                <a:cs typeface="Arial"/>
              </a:rPr>
              <a:t>student </a:t>
            </a:r>
            <a:r>
              <a:rPr lang="en-US" sz="2400" spc="0" dirty="0" smtClean="0">
                <a:solidFill>
                  <a:srgbClr val="000000"/>
                </a:solidFill>
                <a:cs typeface="Arial"/>
              </a:rPr>
              <a:t>misconceptions</a:t>
            </a:r>
            <a:endParaRPr lang="en-US" sz="24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</a:t>
            </a:r>
            <a:r>
              <a:rPr lang="en-US" dirty="0"/>
              <a:t>support materials</a:t>
            </a:r>
          </a:p>
        </p:txBody>
      </p:sp>
    </p:spTree>
    <p:extLst>
      <p:ext uri="{BB962C8B-B14F-4D97-AF65-F5344CB8AC3E}">
        <p14:creationId xmlns:p14="http://schemas.microsoft.com/office/powerpoint/2010/main" val="705174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399" y="-12991"/>
            <a:ext cx="8381260" cy="1054394"/>
          </a:xfrm>
        </p:spPr>
        <p:txBody>
          <a:bodyPr/>
          <a:lstStyle/>
          <a:p>
            <a:r>
              <a:rPr lang="en-US" dirty="0" smtClean="0"/>
              <a:t>Collaboration with teachers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36964" y="1177245"/>
            <a:ext cx="4787334" cy="2031325"/>
            <a:chOff x="336964" y="1177245"/>
            <a:chExt cx="4787334" cy="2031325"/>
          </a:xfrm>
        </p:grpSpPr>
        <p:sp>
          <p:nvSpPr>
            <p:cNvPr id="22" name="TextBox 21"/>
            <p:cNvSpPr txBox="1"/>
            <p:nvPr/>
          </p:nvSpPr>
          <p:spPr>
            <a:xfrm>
              <a:off x="336964" y="1177245"/>
              <a:ext cx="313209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E46C0A"/>
                  </a:solidFill>
                  <a:cs typeface="Arial"/>
                </a:rPr>
                <a:t>July 2014</a:t>
              </a:r>
            </a:p>
            <a:p>
              <a:r>
                <a:rPr lang="en-US" sz="2000" dirty="0" smtClean="0">
                  <a:solidFill>
                    <a:srgbClr val="E46C0A"/>
                  </a:solidFill>
                  <a:cs typeface="Arial"/>
                </a:rPr>
                <a:t>CMEP workshop teachers brainstorm ideas for using resources</a:t>
              </a:r>
              <a:endParaRPr lang="en-US" sz="2000" dirty="0">
                <a:solidFill>
                  <a:srgbClr val="E46C0A"/>
                </a:solidFill>
                <a:cs typeface="Arial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508126" y="2500684"/>
              <a:ext cx="4616172" cy="707886"/>
              <a:chOff x="508126" y="2500684"/>
              <a:chExt cx="4616172" cy="707886"/>
            </a:xfrm>
          </p:grpSpPr>
          <p:sp>
            <p:nvSpPr>
              <p:cNvPr id="21" name="Right Arrow 20"/>
              <p:cNvSpPr/>
              <p:nvPr/>
            </p:nvSpPr>
            <p:spPr>
              <a:xfrm>
                <a:off x="508126" y="2622092"/>
                <a:ext cx="2618981" cy="291739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270611" y="2500684"/>
                <a:ext cx="185368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0000FF"/>
                    </a:solidFill>
                    <a:cs typeface="Arial"/>
                  </a:rPr>
                  <a:t>D</a:t>
                </a:r>
                <a:r>
                  <a:rPr lang="en-US" sz="2000" dirty="0" smtClean="0">
                    <a:solidFill>
                      <a:srgbClr val="0000FF"/>
                    </a:solidFill>
                    <a:cs typeface="Arial"/>
                  </a:rPr>
                  <a:t>raft support materials</a:t>
                </a:r>
                <a:endParaRPr lang="en-US" sz="2000" dirty="0">
                  <a:solidFill>
                    <a:srgbClr val="0000FF"/>
                  </a:solidFill>
                  <a:cs typeface="Arial"/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4819476" y="945552"/>
            <a:ext cx="4116520" cy="2916724"/>
            <a:chOff x="4832146" y="938624"/>
            <a:chExt cx="4501717" cy="3127532"/>
          </a:xfrm>
        </p:grpSpPr>
        <p:sp>
          <p:nvSpPr>
            <p:cNvPr id="23" name="TextBox 22"/>
            <p:cNvSpPr txBox="1"/>
            <p:nvPr/>
          </p:nvSpPr>
          <p:spPr>
            <a:xfrm>
              <a:off x="4844390" y="938624"/>
              <a:ext cx="4489473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cs typeface="Arial"/>
                </a:rPr>
                <a:t>January-September 2015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sz="2000" dirty="0" smtClean="0">
                  <a:cs typeface="Arial"/>
                </a:rPr>
                <a:t>Trials of support materials by teachers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sz="2000" dirty="0" smtClean="0">
                  <a:cs typeface="Arial"/>
                </a:rPr>
                <a:t>Lessons filmed/audio recorded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sz="2000" dirty="0" smtClean="0">
                  <a:cs typeface="Arial"/>
                </a:rPr>
                <a:t>Analysis of recordings/feedback</a:t>
              </a:r>
            </a:p>
          </p:txBody>
        </p:sp>
        <p:sp>
          <p:nvSpPr>
            <p:cNvPr id="24" name="Bent Arrow 23"/>
            <p:cNvSpPr/>
            <p:nvPr/>
          </p:nvSpPr>
          <p:spPr>
            <a:xfrm rot="5400000">
              <a:off x="5378764" y="2513222"/>
              <a:ext cx="562946" cy="1071878"/>
            </a:xfrm>
            <a:prstGeom prst="ben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832146" y="3307107"/>
              <a:ext cx="1938243" cy="759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  <a:cs typeface="Arial"/>
                </a:rPr>
                <a:t>video clips for use in CPD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01650" y="3220905"/>
            <a:ext cx="3302853" cy="2862323"/>
            <a:chOff x="152399" y="3491082"/>
            <a:chExt cx="3302853" cy="2862323"/>
          </a:xfrm>
        </p:grpSpPr>
        <p:sp>
          <p:nvSpPr>
            <p:cNvPr id="30" name="Bent Arrow 29"/>
            <p:cNvSpPr/>
            <p:nvPr/>
          </p:nvSpPr>
          <p:spPr>
            <a:xfrm rot="16200000">
              <a:off x="2427527" y="3894860"/>
              <a:ext cx="1431503" cy="623947"/>
            </a:xfrm>
            <a:prstGeom prst="ben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52399" y="3491083"/>
              <a:ext cx="2777119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cs typeface="Arial"/>
                </a:rPr>
                <a:t>Autumn 2015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sz="2000" dirty="0" smtClean="0">
                  <a:cs typeface="Arial"/>
                </a:rPr>
                <a:t>Support materials (</a:t>
              </a:r>
              <a:r>
                <a:rPr lang="en-US" sz="2000" dirty="0">
                  <a:cs typeface="Arial"/>
                </a:rPr>
                <a:t>2nd draft) </a:t>
              </a:r>
              <a:r>
                <a:rPr lang="en-US" sz="2000" dirty="0" err="1" smtClean="0">
                  <a:cs typeface="Arial"/>
                </a:rPr>
                <a:t>trialled</a:t>
              </a:r>
              <a:r>
                <a:rPr lang="en-US" sz="2000" dirty="0" smtClean="0">
                  <a:cs typeface="Arial"/>
                </a:rPr>
                <a:t> in schools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sz="2000" dirty="0" smtClean="0">
                  <a:cs typeface="Arial"/>
                </a:rPr>
                <a:t>Analysis of student and teacher dialogue in lessons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sz="2000" dirty="0" smtClean="0">
                  <a:cs typeface="Arial"/>
                </a:rPr>
                <a:t>Video clips used in CPD</a:t>
              </a:r>
              <a:endParaRPr lang="en-US" sz="2000" dirty="0">
                <a:cs typeface="Arial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409106" y="3176331"/>
            <a:ext cx="5734894" cy="3236129"/>
            <a:chOff x="3409106" y="3176331"/>
            <a:chExt cx="5734894" cy="3236129"/>
          </a:xfrm>
        </p:grpSpPr>
        <p:grpSp>
          <p:nvGrpSpPr>
            <p:cNvPr id="10" name="Group 9"/>
            <p:cNvGrpSpPr/>
            <p:nvPr/>
          </p:nvGrpSpPr>
          <p:grpSpPr>
            <a:xfrm>
              <a:off x="3409106" y="4232722"/>
              <a:ext cx="2657685" cy="2179738"/>
              <a:chOff x="3409106" y="4232722"/>
              <a:chExt cx="2657685" cy="2179738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3409106" y="4232722"/>
                <a:ext cx="2657685" cy="856299"/>
                <a:chOff x="3409106" y="4232722"/>
                <a:chExt cx="2657685" cy="856299"/>
              </a:xfrm>
            </p:grpSpPr>
            <p:sp>
              <p:nvSpPr>
                <p:cNvPr id="27" name="Bent Arrow 26"/>
                <p:cNvSpPr/>
                <p:nvPr/>
              </p:nvSpPr>
              <p:spPr>
                <a:xfrm rot="10800000">
                  <a:off x="5503844" y="4232722"/>
                  <a:ext cx="562947" cy="502355"/>
                </a:xfrm>
                <a:prstGeom prst="ben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3409106" y="4381135"/>
                  <a:ext cx="2278637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rgbClr val="0000FF"/>
                      </a:solidFill>
                      <a:cs typeface="Arial"/>
                    </a:rPr>
                    <a:t>Support materials (2</a:t>
                  </a:r>
                  <a:r>
                    <a:rPr lang="en-US" sz="2000" baseline="30000" dirty="0" smtClean="0">
                      <a:solidFill>
                        <a:srgbClr val="0000FF"/>
                      </a:solidFill>
                      <a:cs typeface="Arial"/>
                    </a:rPr>
                    <a:t>nd</a:t>
                  </a:r>
                  <a:r>
                    <a:rPr lang="en-US" sz="2000" dirty="0" smtClean="0">
                      <a:solidFill>
                        <a:srgbClr val="0000FF"/>
                      </a:solidFill>
                      <a:cs typeface="Arial"/>
                    </a:rPr>
                    <a:t> draft) on site</a:t>
                  </a:r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3469058" y="5089021"/>
                <a:ext cx="2413749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cs typeface="Arial"/>
                  </a:rPr>
                  <a:t>July 2015</a:t>
                </a:r>
              </a:p>
              <a:p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cs typeface="Arial"/>
                  </a:rPr>
                  <a:t>CMEP workshop teachers review materials on site</a:t>
                </a: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6591870" y="3176331"/>
              <a:ext cx="255213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6">
                      <a:lumMod val="75000"/>
                    </a:schemeClr>
                  </a:solidFill>
                  <a:cs typeface="Arial"/>
                </a:rPr>
                <a:t>March, July  </a:t>
              </a:r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  <a:cs typeface="Arial"/>
                </a:rPr>
                <a:t>2015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  <a:cs typeface="Arial"/>
                </a:rPr>
                <a:t>CMEP workshop teachers review 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  <a:cs typeface="Arial"/>
                </a:rPr>
                <a:t>structure of support materials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  <a:cs typeface="Arial"/>
                </a:rPr>
                <a:t>Draft notes for further resources</a:t>
              </a:r>
              <a:endParaRPr lang="en-US" dirty="0"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9080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Draft notes on site</a:t>
            </a:r>
            <a:endParaRPr lang="en-US" dirty="0"/>
          </a:p>
        </p:txBody>
      </p:sp>
      <p:pic>
        <p:nvPicPr>
          <p:cNvPr id="5" name="Content Placeholder 4" descr="Screen Shot 2015-09-19 at 19.31.43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16" r="-167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94288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45720" indent="0">
              <a:buNone/>
            </a:pPr>
            <a:r>
              <a:rPr lang="en-GB" sz="8800" i="1" spc="0" dirty="0" smtClean="0">
                <a:solidFill>
                  <a:schemeClr val="tx1"/>
                </a:solidFill>
                <a:cs typeface="Arial"/>
              </a:rPr>
              <a:t>“[…] pretty </a:t>
            </a:r>
            <a:r>
              <a:rPr lang="en-GB" sz="8800" i="1" spc="0" dirty="0">
                <a:solidFill>
                  <a:schemeClr val="tx1"/>
                </a:solidFill>
                <a:cs typeface="Arial"/>
              </a:rPr>
              <a:t>much all the teacher inputs are asking a question and that put me in a mind frame to bounce the question back to the student every </a:t>
            </a:r>
            <a:r>
              <a:rPr lang="en-GB" sz="8800" i="1" spc="0" dirty="0" smtClean="0">
                <a:solidFill>
                  <a:schemeClr val="tx1"/>
                </a:solidFill>
                <a:cs typeface="Arial"/>
              </a:rPr>
              <a:t>time.”</a:t>
            </a:r>
          </a:p>
          <a:p>
            <a:pPr marL="45720" indent="0">
              <a:buNone/>
            </a:pPr>
            <a:endParaRPr lang="en-GB" sz="8800" i="1" spc="0" dirty="0" smtClean="0">
              <a:solidFill>
                <a:schemeClr val="tx1"/>
              </a:solidFill>
              <a:cs typeface="Arial"/>
            </a:endParaRPr>
          </a:p>
          <a:p>
            <a:pPr marL="45720" indent="0">
              <a:buNone/>
            </a:pPr>
            <a:r>
              <a:rPr lang="en-GB" sz="8800" i="1" spc="0" dirty="0" smtClean="0">
                <a:solidFill>
                  <a:schemeClr val="tx1"/>
                </a:solidFill>
                <a:cs typeface="Arial"/>
              </a:rPr>
              <a:t>“[…] </a:t>
            </a:r>
            <a:r>
              <a:rPr lang="en-GB" sz="8800" i="1" spc="0" dirty="0" smtClean="0">
                <a:solidFill>
                  <a:srgbClr val="000000"/>
                </a:solidFill>
                <a:ea typeface="ＭＳ 明朝"/>
                <a:cs typeface="Times New Roman"/>
              </a:rPr>
              <a:t>I thought </a:t>
            </a:r>
            <a:r>
              <a:rPr lang="en-GB" sz="8800" i="1" spc="0" dirty="0">
                <a:solidFill>
                  <a:srgbClr val="000000"/>
                </a:solidFill>
                <a:ea typeface="ＭＳ 明朝"/>
                <a:cs typeface="Times New Roman"/>
              </a:rPr>
              <a:t>it was a lesson plan and it really </a:t>
            </a:r>
            <a:r>
              <a:rPr lang="en-GB" sz="8800" i="1" spc="0" dirty="0" smtClean="0">
                <a:solidFill>
                  <a:srgbClr val="000000"/>
                </a:solidFill>
                <a:ea typeface="ＭＳ 明朝"/>
                <a:cs typeface="Times New Roman"/>
              </a:rPr>
              <a:t>isn’t [….] </a:t>
            </a:r>
            <a:r>
              <a:rPr lang="en-GB" sz="8800" i="1" spc="0" dirty="0">
                <a:solidFill>
                  <a:srgbClr val="000000"/>
                </a:solidFill>
                <a:ea typeface="ＭＳ 明朝"/>
                <a:cs typeface="Times New Roman"/>
              </a:rPr>
              <a:t>it’s more useful than a lesson plan. I don’t think I would be very good at following a lesson </a:t>
            </a:r>
            <a:r>
              <a:rPr lang="en-GB" sz="8800" i="1" spc="0" dirty="0" smtClean="0">
                <a:solidFill>
                  <a:srgbClr val="000000"/>
                </a:solidFill>
                <a:ea typeface="ＭＳ 明朝"/>
                <a:cs typeface="Times New Roman"/>
              </a:rPr>
              <a:t>plan</a:t>
            </a:r>
            <a:r>
              <a:rPr lang="en-GB" sz="8800" i="1" spc="0" dirty="0" smtClean="0">
                <a:solidFill>
                  <a:schemeClr val="tx1"/>
                </a:solidFill>
                <a:cs typeface="Arial"/>
              </a:rPr>
              <a:t>.”</a:t>
            </a:r>
          </a:p>
          <a:p>
            <a:pPr marL="45720" indent="0">
              <a:buNone/>
            </a:pPr>
            <a:endParaRPr lang="en-GB" sz="8800" i="1" spc="0" dirty="0" smtClean="0">
              <a:solidFill>
                <a:schemeClr val="tx1"/>
              </a:solidFill>
              <a:cs typeface="Arial"/>
            </a:endParaRPr>
          </a:p>
          <a:p>
            <a:pPr marL="45720" indent="0">
              <a:buNone/>
            </a:pPr>
            <a:r>
              <a:rPr lang="en-GB" sz="8800" i="1" spc="0" dirty="0" smtClean="0">
                <a:solidFill>
                  <a:schemeClr val="tx1"/>
                </a:solidFill>
                <a:cs typeface="Arial"/>
              </a:rPr>
              <a:t>“</a:t>
            </a:r>
            <a:r>
              <a:rPr lang="en-GB" sz="8800" i="1" spc="0" dirty="0">
                <a:solidFill>
                  <a:schemeClr val="tx1"/>
                </a:solidFill>
                <a:cs typeface="Arial"/>
              </a:rPr>
              <a:t>We found it really useful just having the options for the Preliminary </a:t>
            </a:r>
            <a:r>
              <a:rPr lang="en-GB" sz="8800" i="1" spc="0" dirty="0" smtClean="0">
                <a:solidFill>
                  <a:schemeClr val="tx1"/>
                </a:solidFill>
                <a:cs typeface="Arial"/>
              </a:rPr>
              <a:t>task […]  </a:t>
            </a:r>
            <a:r>
              <a:rPr lang="en-GB" sz="8800" i="1" spc="0" dirty="0">
                <a:solidFill>
                  <a:schemeClr val="tx1"/>
                </a:solidFill>
                <a:cs typeface="Arial"/>
              </a:rPr>
              <a:t>It meant that we had ideas that we were able to talk </a:t>
            </a:r>
            <a:r>
              <a:rPr lang="en-GB" sz="8800" i="1" spc="0" dirty="0" smtClean="0">
                <a:solidFill>
                  <a:schemeClr val="tx1"/>
                </a:solidFill>
                <a:cs typeface="Arial"/>
              </a:rPr>
              <a:t>through […] and meant </a:t>
            </a:r>
            <a:r>
              <a:rPr lang="en-GB" sz="8800" i="1" spc="0" dirty="0">
                <a:solidFill>
                  <a:schemeClr val="tx1"/>
                </a:solidFill>
                <a:cs typeface="Arial"/>
              </a:rPr>
              <a:t>that they were already thinking in the right way before we then moved on to the main task.</a:t>
            </a:r>
            <a:r>
              <a:rPr lang="en-GB" sz="8800" i="1" spc="0" dirty="0" smtClean="0">
                <a:solidFill>
                  <a:schemeClr val="tx1"/>
                </a:solidFill>
                <a:cs typeface="Arial"/>
              </a:rPr>
              <a:t>”</a:t>
            </a:r>
          </a:p>
          <a:p>
            <a:pPr marL="45720" indent="0">
              <a:buNone/>
            </a:pPr>
            <a:endParaRPr lang="en-GB" sz="8000" spc="0" dirty="0">
              <a:latin typeface="Arial"/>
              <a:cs typeface="Arial"/>
            </a:endParaRPr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r>
              <a:rPr lang="en-US" sz="8000" spc="0" dirty="0" smtClean="0"/>
              <a:t>Comments from teachers who had used the draft support materials as part of their lesson preparation</a:t>
            </a:r>
            <a:endParaRPr lang="en-US" sz="8000" spc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Feedback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547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398" y="0"/>
            <a:ext cx="8991601" cy="1054394"/>
          </a:xfrm>
        </p:spPr>
        <p:txBody>
          <a:bodyPr/>
          <a:lstStyle/>
          <a:p>
            <a:r>
              <a:rPr lang="en-GB" spc="0" dirty="0"/>
              <a:t>Two-way </a:t>
            </a:r>
            <a:r>
              <a:rPr lang="en-GB" spc="0" dirty="0" smtClean="0"/>
              <a:t>functions – many ways problem</a:t>
            </a:r>
            <a:endParaRPr lang="en-US" spc="0" dirty="0"/>
          </a:p>
        </p:txBody>
      </p:sp>
      <p:pic>
        <p:nvPicPr>
          <p:cNvPr id="4" name="Content Placeholder 3" descr="Screen Shot 2015-01-08 at 16.32.34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" b="-796"/>
          <a:stretch/>
        </p:blipFill>
        <p:spPr>
          <a:xfrm>
            <a:off x="506352" y="1139650"/>
            <a:ext cx="8170376" cy="3798510"/>
          </a:xfrm>
          <a:prstGeom prst="rect">
            <a:avLst/>
          </a:prstGeom>
          <a:ln w="0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06352" y="4946519"/>
            <a:ext cx="79603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 hangingPunct="0"/>
            <a:r>
              <a:rPr lang="en-GB" sz="2200" dirty="0">
                <a:cs typeface="Arial"/>
              </a:rPr>
              <a:t>A function can appear in a cell if it has the properties in the </a:t>
            </a:r>
          </a:p>
          <a:p>
            <a:pPr latinLnBrk="1" hangingPunct="0"/>
            <a:r>
              <a:rPr lang="en-GB" sz="2200" dirty="0">
                <a:cs typeface="Arial"/>
              </a:rPr>
              <a:t>corresponding row and column.  </a:t>
            </a:r>
          </a:p>
          <a:p>
            <a:pPr latinLnBrk="1" hangingPunct="0"/>
            <a:r>
              <a:rPr lang="en-GB" sz="2200" dirty="0">
                <a:cs typeface="Arial"/>
              </a:rPr>
              <a:t>Can you complete the table</a:t>
            </a:r>
            <a:r>
              <a:rPr lang="en-GB" sz="2200" dirty="0" smtClean="0">
                <a:cs typeface="Arial"/>
              </a:rPr>
              <a:t>?</a:t>
            </a:r>
            <a:endParaRPr lang="en-GB" sz="22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2315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398" y="0"/>
            <a:ext cx="8991601" cy="1054394"/>
          </a:xfrm>
        </p:spPr>
        <p:txBody>
          <a:bodyPr/>
          <a:lstStyle/>
          <a:p>
            <a:r>
              <a:rPr lang="en-GB" spc="0" dirty="0"/>
              <a:t>Two-way </a:t>
            </a:r>
            <a:r>
              <a:rPr lang="en-GB" spc="0" dirty="0" smtClean="0"/>
              <a:t>functions – many ways problem</a:t>
            </a:r>
            <a:endParaRPr lang="en-US" spc="0" dirty="0"/>
          </a:p>
        </p:txBody>
      </p:sp>
      <p:pic>
        <p:nvPicPr>
          <p:cNvPr id="4" name="Content Placeholder 3" descr="Screen Shot 2015-01-08 at 16.32.34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" b="-796"/>
          <a:stretch/>
        </p:blipFill>
        <p:spPr>
          <a:xfrm>
            <a:off x="506352" y="1139650"/>
            <a:ext cx="8170376" cy="3798510"/>
          </a:xfrm>
          <a:prstGeom prst="rect">
            <a:avLst/>
          </a:prstGeom>
          <a:ln w="0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06352" y="4946519"/>
            <a:ext cx="79603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cs typeface="Arial"/>
              </a:rPr>
              <a:t>What elements of the resource present opportunities for learning?</a:t>
            </a:r>
          </a:p>
          <a:p>
            <a:r>
              <a:rPr lang="en-GB" sz="2000" dirty="0">
                <a:cs typeface="Arial"/>
              </a:rPr>
              <a:t>What elements of the resource present worthwhile challenges?</a:t>
            </a:r>
          </a:p>
          <a:p>
            <a:r>
              <a:rPr lang="en-GB" sz="2000" dirty="0">
                <a:cs typeface="Arial"/>
              </a:rPr>
              <a:t>What could be the role of the teacher?  </a:t>
            </a:r>
          </a:p>
        </p:txBody>
      </p:sp>
    </p:spTree>
    <p:extLst>
      <p:ext uri="{BB962C8B-B14F-4D97-AF65-F5344CB8AC3E}">
        <p14:creationId xmlns:p14="http://schemas.microsoft.com/office/powerpoint/2010/main" val="1550891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0888" y="1052892"/>
            <a:ext cx="8407893" cy="5616872"/>
          </a:xfrm>
        </p:spPr>
        <p:txBody>
          <a:bodyPr>
            <a:normAutofit/>
          </a:bodyPr>
          <a:lstStyle/>
          <a:p>
            <a:r>
              <a:rPr lang="en-GB" sz="2800" spc="0" dirty="0" smtClean="0">
                <a:solidFill>
                  <a:srgbClr val="000000"/>
                </a:solidFill>
                <a:cs typeface="Arial"/>
              </a:rPr>
              <a:t>Idea behind </a:t>
            </a:r>
            <a:r>
              <a:rPr lang="en-GB" sz="2800" spc="0" dirty="0">
                <a:solidFill>
                  <a:srgbClr val="000000"/>
                </a:solidFill>
                <a:cs typeface="Arial"/>
              </a:rPr>
              <a:t>resource</a:t>
            </a:r>
          </a:p>
          <a:p>
            <a:pPr lvl="1"/>
            <a:r>
              <a:rPr lang="en-GB" sz="2200" spc="0" dirty="0">
                <a:solidFill>
                  <a:srgbClr val="000000"/>
                </a:solidFill>
                <a:cs typeface="Arial"/>
              </a:rPr>
              <a:t>develop ideas about properties of the </a:t>
            </a:r>
            <a:r>
              <a:rPr lang="en-GB" sz="2200" spc="0" dirty="0" smtClean="0">
                <a:solidFill>
                  <a:srgbClr val="000000"/>
                </a:solidFill>
                <a:cs typeface="Arial"/>
              </a:rPr>
              <a:t>functions</a:t>
            </a:r>
          </a:p>
          <a:p>
            <a:pPr lvl="1"/>
            <a:r>
              <a:rPr lang="en-GB" sz="2200" spc="0" dirty="0">
                <a:solidFill>
                  <a:srgbClr val="000000"/>
                </a:solidFill>
                <a:cs typeface="Arial"/>
              </a:rPr>
              <a:t>expand the set of functions students can work </a:t>
            </a:r>
            <a:r>
              <a:rPr lang="en-GB" sz="2200" spc="0" dirty="0" smtClean="0">
                <a:solidFill>
                  <a:srgbClr val="000000"/>
                </a:solidFill>
                <a:cs typeface="Arial"/>
              </a:rPr>
              <a:t>with</a:t>
            </a:r>
          </a:p>
          <a:p>
            <a:pPr lvl="1"/>
            <a:r>
              <a:rPr lang="en-GB" sz="2200" spc="0" dirty="0">
                <a:solidFill>
                  <a:srgbClr val="000000"/>
                </a:solidFill>
                <a:cs typeface="Arial"/>
              </a:rPr>
              <a:t>combine algebraic and graphical </a:t>
            </a:r>
            <a:r>
              <a:rPr lang="en-GB" sz="2200" spc="0" dirty="0" smtClean="0">
                <a:solidFill>
                  <a:srgbClr val="000000"/>
                </a:solidFill>
                <a:cs typeface="Arial"/>
              </a:rPr>
              <a:t>representations</a:t>
            </a:r>
          </a:p>
          <a:p>
            <a:pPr lvl="1"/>
            <a:r>
              <a:rPr lang="en-GB" sz="2200" spc="0" dirty="0">
                <a:solidFill>
                  <a:srgbClr val="000000"/>
                </a:solidFill>
                <a:cs typeface="Arial"/>
              </a:rPr>
              <a:t>g</a:t>
            </a:r>
            <a:r>
              <a:rPr lang="en-GB" sz="2200" spc="0" dirty="0" smtClean="0">
                <a:solidFill>
                  <a:srgbClr val="000000"/>
                </a:solidFill>
                <a:cs typeface="Arial"/>
              </a:rPr>
              <a:t>raph transformations</a:t>
            </a:r>
            <a:endParaRPr lang="en-GB" sz="1400" spc="0" dirty="0">
              <a:solidFill>
                <a:srgbClr val="000000"/>
              </a:solidFill>
              <a:cs typeface="Arial"/>
            </a:endParaRPr>
          </a:p>
          <a:p>
            <a:r>
              <a:rPr lang="en-GB" sz="2800" spc="0" dirty="0" smtClean="0">
                <a:solidFill>
                  <a:srgbClr val="000000"/>
                </a:solidFill>
                <a:cs typeface="Arial"/>
              </a:rPr>
              <a:t>Design </a:t>
            </a:r>
            <a:r>
              <a:rPr lang="en-GB" sz="2800" spc="0" dirty="0">
                <a:solidFill>
                  <a:srgbClr val="000000"/>
                </a:solidFill>
                <a:cs typeface="Arial"/>
              </a:rPr>
              <a:t>elements</a:t>
            </a:r>
          </a:p>
          <a:p>
            <a:pPr lvl="1"/>
            <a:r>
              <a:rPr lang="en-GB" sz="2200" spc="0" dirty="0">
                <a:solidFill>
                  <a:srgbClr val="000000"/>
                </a:solidFill>
                <a:cs typeface="Arial"/>
              </a:rPr>
              <a:t>empty cells and row/column headings require students to work ‘backwards’</a:t>
            </a:r>
          </a:p>
          <a:p>
            <a:pPr lvl="1"/>
            <a:r>
              <a:rPr lang="en-GB" sz="2200" spc="0" dirty="0">
                <a:solidFill>
                  <a:srgbClr val="000000"/>
                </a:solidFill>
                <a:cs typeface="Arial"/>
              </a:rPr>
              <a:t>m</a:t>
            </a:r>
            <a:r>
              <a:rPr lang="en-GB" sz="2200" spc="0" dirty="0" smtClean="0">
                <a:solidFill>
                  <a:srgbClr val="000000"/>
                </a:solidFill>
                <a:cs typeface="Arial"/>
              </a:rPr>
              <a:t>oving along rows/columns: e.g. “exactly two roots” and functions all have two factors in numerator</a:t>
            </a:r>
          </a:p>
          <a:p>
            <a:pPr lvl="1"/>
            <a:r>
              <a:rPr lang="en-GB" sz="2200" spc="0" dirty="0" smtClean="0">
                <a:solidFill>
                  <a:srgbClr val="000000"/>
                </a:solidFill>
                <a:cs typeface="Arial"/>
              </a:rPr>
              <a:t>students </a:t>
            </a:r>
            <a:r>
              <a:rPr lang="en-GB" sz="2200" spc="0" dirty="0">
                <a:solidFill>
                  <a:srgbClr val="000000"/>
                </a:solidFill>
                <a:cs typeface="Arial"/>
              </a:rPr>
              <a:t>build on their own </a:t>
            </a:r>
            <a:r>
              <a:rPr lang="en-GB" sz="2200" spc="0" dirty="0" smtClean="0">
                <a:solidFill>
                  <a:srgbClr val="000000"/>
                </a:solidFill>
                <a:cs typeface="Arial"/>
              </a:rPr>
              <a:t>examples by modifying and transforming familiar functions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of </a:t>
            </a:r>
            <a:r>
              <a:rPr lang="en-US" dirty="0" smtClean="0"/>
              <a:t>Two-way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942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find…asymptote edition</a:t>
            </a:r>
          </a:p>
        </p:txBody>
      </p:sp>
      <p:pic>
        <p:nvPicPr>
          <p:cNvPr id="4" name="Content Placeholder 3" descr="obliqueasymptote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7" r="-1800"/>
          <a:stretch/>
        </p:blipFill>
        <p:spPr>
          <a:xfrm>
            <a:off x="1320800" y="1241128"/>
            <a:ext cx="5361554" cy="4703864"/>
          </a:xfrm>
        </p:spPr>
      </p:pic>
      <p:sp>
        <p:nvSpPr>
          <p:cNvPr id="5" name="TextBox 4"/>
          <p:cNvSpPr txBox="1"/>
          <p:nvPr/>
        </p:nvSpPr>
        <p:spPr>
          <a:xfrm>
            <a:off x="5490798" y="4624050"/>
            <a:ext cx="30428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cs typeface="Arial"/>
              </a:rPr>
              <a:t>Can you find a rational function that gives this picture?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818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tangent is …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0888" y="1054393"/>
            <a:ext cx="8407893" cy="5597009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200" spc="0" dirty="0" smtClean="0">
                <a:solidFill>
                  <a:srgbClr val="000000"/>
                </a:solidFill>
                <a:cs typeface="Arial"/>
              </a:rPr>
              <a:t>Here are some suggestions of how we could define the tangent to a curve at a point.</a:t>
            </a:r>
          </a:p>
          <a:p>
            <a:pPr marL="50292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200" spc="0" dirty="0" smtClean="0">
                <a:solidFill>
                  <a:srgbClr val="000000"/>
                </a:solidFill>
                <a:cs typeface="Arial"/>
              </a:rPr>
              <a:t>“A tangent is a straight line which only meets the curve at that one point”</a:t>
            </a:r>
          </a:p>
          <a:p>
            <a:pPr marL="50292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200" spc="0" dirty="0" smtClean="0">
                <a:solidFill>
                  <a:srgbClr val="000000"/>
                </a:solidFill>
                <a:cs typeface="Arial"/>
              </a:rPr>
              <a:t>“A tangent is a straight line which touches the curve at that point only.”</a:t>
            </a:r>
          </a:p>
          <a:p>
            <a:pPr marL="50292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200" spc="0" dirty="0" smtClean="0">
                <a:solidFill>
                  <a:srgbClr val="000000"/>
                </a:solidFill>
                <a:cs typeface="Arial"/>
              </a:rPr>
              <a:t>“A tangent is a straight line which meets the curve at that point, but the curve is all on one side of the line.”</a:t>
            </a:r>
          </a:p>
          <a:p>
            <a:pPr marL="50292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200" spc="0" dirty="0" smtClean="0">
                <a:solidFill>
                  <a:srgbClr val="000000"/>
                </a:solidFill>
                <a:cs typeface="Arial"/>
              </a:rPr>
              <a:t>“A tangent is a straight line which meets the curve at that point, but near that point, the curve is all on one side of the line.”</a:t>
            </a:r>
          </a:p>
          <a:p>
            <a:pPr marL="45720" indent="0">
              <a:buNone/>
            </a:pPr>
            <a:r>
              <a:rPr lang="en-US" sz="2200" spc="0" dirty="0" smtClean="0">
                <a:solidFill>
                  <a:srgbClr val="000000"/>
                </a:solidFill>
                <a:cs typeface="Arial"/>
              </a:rPr>
              <a:t>For each one, can you find a sketch or an example to show that the proposed definition does not always work?</a:t>
            </a:r>
          </a:p>
          <a:p>
            <a:pPr marL="45720" indent="0">
              <a:buNone/>
            </a:pPr>
            <a:r>
              <a:rPr lang="en-US" sz="2200" spc="0" dirty="0" smtClean="0">
                <a:solidFill>
                  <a:srgbClr val="000000"/>
                </a:solidFill>
                <a:cs typeface="Arial"/>
              </a:rPr>
              <a:t>Can you come up with a better example?</a:t>
            </a:r>
          </a:p>
        </p:txBody>
      </p:sp>
    </p:spTree>
    <p:extLst>
      <p:ext uri="{BB962C8B-B14F-4D97-AF65-F5344CB8AC3E}">
        <p14:creationId xmlns:p14="http://schemas.microsoft.com/office/powerpoint/2010/main" val="2490772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spc="0" dirty="0">
                <a:solidFill>
                  <a:schemeClr val="tx1"/>
                </a:solidFill>
                <a:cs typeface="Arial"/>
              </a:rPr>
              <a:t>University of Cambridge Faculty of Mathematics. </a:t>
            </a:r>
          </a:p>
          <a:p>
            <a:pPr lvl="1"/>
            <a:r>
              <a:rPr lang="en-US" sz="2400" spc="0" dirty="0">
                <a:solidFill>
                  <a:schemeClr val="tx1"/>
                </a:solidFill>
                <a:cs typeface="Arial"/>
              </a:rPr>
              <a:t>PIs: Martin Hyland and Lynne McClure</a:t>
            </a:r>
          </a:p>
          <a:p>
            <a:pPr lvl="1"/>
            <a:r>
              <a:rPr lang="en-US" sz="2400" spc="0" dirty="0">
                <a:solidFill>
                  <a:schemeClr val="tx1"/>
                </a:solidFill>
                <a:cs typeface="Arial"/>
              </a:rPr>
              <a:t>Funded by grant from UK Department for Education</a:t>
            </a:r>
          </a:p>
          <a:p>
            <a:pPr lvl="1"/>
            <a:r>
              <a:rPr lang="en-US" sz="2400" spc="0" dirty="0">
                <a:solidFill>
                  <a:schemeClr val="tx1"/>
                </a:solidFill>
                <a:cs typeface="Arial"/>
              </a:rPr>
              <a:t>October </a:t>
            </a:r>
            <a:r>
              <a:rPr lang="en-US" sz="2400" spc="0" dirty="0" smtClean="0">
                <a:solidFill>
                  <a:schemeClr val="tx1"/>
                </a:solidFill>
                <a:cs typeface="Arial"/>
              </a:rPr>
              <a:t>2012 - September 2017</a:t>
            </a:r>
            <a:endParaRPr lang="en-US" sz="2000" spc="0" dirty="0">
              <a:solidFill>
                <a:schemeClr val="tx1"/>
              </a:solidFill>
              <a:cs typeface="Arial"/>
            </a:endParaRPr>
          </a:p>
          <a:p>
            <a:pPr marL="45720" indent="0">
              <a:buNone/>
            </a:pPr>
            <a:r>
              <a:rPr lang="en-US" sz="2800" spc="0" dirty="0">
                <a:solidFill>
                  <a:schemeClr val="tx1"/>
                </a:solidFill>
                <a:cs typeface="Arial"/>
              </a:rPr>
              <a:t>Aims</a:t>
            </a:r>
          </a:p>
          <a:p>
            <a:pPr lvl="1"/>
            <a:r>
              <a:rPr lang="en-US" sz="2400" spc="0" dirty="0">
                <a:solidFill>
                  <a:schemeClr val="tx1"/>
                </a:solidFill>
                <a:cs typeface="Arial"/>
              </a:rPr>
              <a:t>Support teaching of A-level Mathematics and equivalent qualifications</a:t>
            </a:r>
          </a:p>
          <a:p>
            <a:pPr lvl="1"/>
            <a:r>
              <a:rPr lang="en-US" sz="2400" spc="0" dirty="0">
                <a:solidFill>
                  <a:schemeClr val="tx1"/>
                </a:solidFill>
                <a:cs typeface="Arial"/>
              </a:rPr>
              <a:t>Support deeper engagement </a:t>
            </a:r>
            <a:r>
              <a:rPr lang="en-US" sz="2400" spc="0" dirty="0" smtClean="0">
                <a:solidFill>
                  <a:schemeClr val="tx1"/>
                </a:solidFill>
                <a:cs typeface="Arial"/>
              </a:rPr>
              <a:t>with mathematics</a:t>
            </a:r>
            <a:endParaRPr lang="en-US" sz="2400" spc="0" dirty="0">
              <a:solidFill>
                <a:schemeClr val="tx1"/>
              </a:solidFill>
              <a:cs typeface="Arial"/>
            </a:endParaRPr>
          </a:p>
          <a:p>
            <a:pPr lvl="1"/>
            <a:r>
              <a:rPr lang="en-US" sz="2400" spc="0" dirty="0">
                <a:solidFill>
                  <a:schemeClr val="tx1"/>
                </a:solidFill>
                <a:cs typeface="Arial"/>
              </a:rPr>
              <a:t>Encourage students to make connections within mathematics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Project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954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09-14 at 18.01.1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87" b="-2787"/>
          <a:stretch>
            <a:fillRect/>
          </a:stretch>
        </p:blipFill>
        <p:spPr>
          <a:xfrm>
            <a:off x="590744" y="1054394"/>
            <a:ext cx="7841314" cy="421187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match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90744" y="5266267"/>
            <a:ext cx="7992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 are the graphs of six functions and of the gradient function for each one, but they have been muddled up.</a:t>
            </a:r>
            <a:r>
              <a:rPr lang="en-US" dirty="0"/>
              <a:t> </a:t>
            </a:r>
            <a:r>
              <a:rPr lang="en-US" dirty="0" smtClean="0"/>
              <a:t>Can you match them in pairs?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928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241127"/>
            <a:ext cx="8777426" cy="5421673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en-US" sz="3100" spc="0" dirty="0">
                <a:solidFill>
                  <a:srgbClr val="000000"/>
                </a:solidFill>
                <a:cs typeface="Arial"/>
              </a:rPr>
              <a:t>Institute of Physics (2011</a:t>
            </a:r>
            <a:r>
              <a:rPr lang="en-US" sz="3100" spc="0" dirty="0" smtClean="0">
                <a:solidFill>
                  <a:srgbClr val="000000"/>
                </a:solidFill>
                <a:cs typeface="Arial"/>
              </a:rPr>
              <a:t>). Mind </a:t>
            </a:r>
            <a:r>
              <a:rPr lang="en-US" sz="3100" spc="0" dirty="0">
                <a:solidFill>
                  <a:srgbClr val="000000"/>
                </a:solidFill>
                <a:cs typeface="Arial"/>
              </a:rPr>
              <a:t>the Gap: Mathematics and the </a:t>
            </a:r>
            <a:r>
              <a:rPr lang="en-US" sz="3100" spc="0" dirty="0" smtClean="0">
                <a:solidFill>
                  <a:srgbClr val="000000"/>
                </a:solidFill>
                <a:cs typeface="Arial"/>
              </a:rPr>
              <a:t>	transition from </a:t>
            </a:r>
            <a:r>
              <a:rPr lang="en-US" sz="3100" spc="0" dirty="0">
                <a:solidFill>
                  <a:srgbClr val="000000"/>
                </a:solidFill>
                <a:cs typeface="Arial"/>
              </a:rPr>
              <a:t>A </a:t>
            </a:r>
            <a:r>
              <a:rPr lang="en-US" sz="3100" spc="0" dirty="0" smtClean="0">
                <a:solidFill>
                  <a:srgbClr val="000000"/>
                </a:solidFill>
                <a:cs typeface="Arial"/>
              </a:rPr>
              <a:t>levels </a:t>
            </a:r>
            <a:r>
              <a:rPr lang="en-US" sz="3100" spc="0" dirty="0">
                <a:solidFill>
                  <a:srgbClr val="000000"/>
                </a:solidFill>
                <a:cs typeface="Arial"/>
              </a:rPr>
              <a:t>to physics and </a:t>
            </a:r>
            <a:r>
              <a:rPr lang="en-US" sz="3100" spc="0" dirty="0" smtClean="0">
                <a:solidFill>
                  <a:srgbClr val="000000"/>
                </a:solidFill>
                <a:cs typeface="Arial"/>
              </a:rPr>
              <a:t>engineering degrees. 	London: </a:t>
            </a:r>
            <a:r>
              <a:rPr lang="en-US" sz="3100" spc="0" dirty="0" err="1" smtClean="0">
                <a:solidFill>
                  <a:srgbClr val="000000"/>
                </a:solidFill>
                <a:cs typeface="Arial"/>
              </a:rPr>
              <a:t>IoP</a:t>
            </a:r>
            <a:r>
              <a:rPr lang="en-US" sz="3100" spc="0" dirty="0" smtClean="0">
                <a:solidFill>
                  <a:srgbClr val="000000"/>
                </a:solidFill>
                <a:cs typeface="Arial"/>
              </a:rPr>
              <a:t>.</a:t>
            </a:r>
          </a:p>
          <a:p>
            <a:pPr marL="45720" indent="0">
              <a:buNone/>
            </a:pPr>
            <a:endParaRPr lang="en-US" sz="3100" spc="0" dirty="0">
              <a:solidFill>
                <a:srgbClr val="000000"/>
              </a:solidFill>
              <a:cs typeface="Arial"/>
            </a:endParaRPr>
          </a:p>
          <a:p>
            <a:pPr marL="45720" indent="0">
              <a:buNone/>
            </a:pPr>
            <a:r>
              <a:rPr lang="en-US" sz="3100" spc="0" dirty="0" err="1" smtClean="0">
                <a:solidFill>
                  <a:srgbClr val="000000"/>
                </a:solidFill>
                <a:cs typeface="Arial"/>
              </a:rPr>
              <a:t>Transmaths</a:t>
            </a:r>
            <a:r>
              <a:rPr lang="en-US" sz="3100" spc="0" dirty="0" smtClean="0">
                <a:solidFill>
                  <a:srgbClr val="000000"/>
                </a:solidFill>
                <a:cs typeface="Arial"/>
              </a:rPr>
              <a:t> (September 2015)</a:t>
            </a:r>
          </a:p>
          <a:p>
            <a:pPr marL="45720" indent="0">
              <a:buNone/>
            </a:pPr>
            <a:r>
              <a:rPr lang="en-US" sz="3100" spc="0" dirty="0" smtClean="0">
                <a:solidFill>
                  <a:srgbClr val="000000"/>
                </a:solidFill>
                <a:cs typeface="Arial"/>
              </a:rPr>
              <a:t>	http</a:t>
            </a:r>
            <a:r>
              <a:rPr lang="en-US" sz="3100" spc="0" dirty="0">
                <a:solidFill>
                  <a:srgbClr val="000000"/>
                </a:solidFill>
                <a:cs typeface="Arial"/>
              </a:rPr>
              <a:t>://www.transmaths.org/teachers-</a:t>
            </a:r>
            <a:r>
              <a:rPr lang="en-US" sz="3100" spc="0" dirty="0" err="1" smtClean="0">
                <a:solidFill>
                  <a:srgbClr val="000000"/>
                </a:solidFill>
                <a:cs typeface="Arial"/>
              </a:rPr>
              <a:t>throughcollege.htm</a:t>
            </a:r>
            <a:r>
              <a:rPr lang="en-US" sz="3100" spc="0" dirty="0" smtClean="0">
                <a:solidFill>
                  <a:srgbClr val="000000"/>
                </a:solidFill>
                <a:cs typeface="Arial"/>
              </a:rPr>
              <a:t> 	(accessed 14-	Sept-2015)</a:t>
            </a:r>
            <a:endParaRPr lang="en-US" sz="3100" spc="0" dirty="0">
              <a:solidFill>
                <a:srgbClr val="000000"/>
              </a:solidFill>
              <a:cs typeface="Arial"/>
            </a:endParaRPr>
          </a:p>
          <a:p>
            <a:pPr marL="0" lvl="1" indent="0">
              <a:buClr>
                <a:schemeClr val="accent1"/>
              </a:buClr>
              <a:buNone/>
            </a:pPr>
            <a:endParaRPr lang="en-GB" sz="3100" spc="0" dirty="0">
              <a:solidFill>
                <a:schemeClr val="tx1"/>
              </a:solidFill>
              <a:cs typeface="Arial"/>
            </a:endParaRPr>
          </a:p>
          <a:p>
            <a:pPr marL="0" lvl="1" indent="0">
              <a:buClr>
                <a:schemeClr val="accent1"/>
              </a:buClr>
              <a:buNone/>
            </a:pPr>
            <a:r>
              <a:rPr lang="en-GB" sz="3100" spc="0" dirty="0" err="1" smtClean="0">
                <a:solidFill>
                  <a:schemeClr val="tx1"/>
                </a:solidFill>
                <a:cs typeface="Arial"/>
              </a:rPr>
              <a:t>Feng</a:t>
            </a:r>
            <a:r>
              <a:rPr lang="en-GB" sz="3100" spc="0" dirty="0" smtClean="0">
                <a:solidFill>
                  <a:schemeClr val="tx1"/>
                </a:solidFill>
                <a:cs typeface="Arial"/>
              </a:rPr>
              <a:t>, W.Y. &amp; Kimber, E., (2014) Evaluating the Cambridge Mathematics 	Education Project. In </a:t>
            </a:r>
            <a:r>
              <a:rPr lang="en-GB" sz="3100" i="1" spc="0" dirty="0" smtClean="0">
                <a:solidFill>
                  <a:schemeClr val="tx1"/>
                </a:solidFill>
                <a:cs typeface="Arial"/>
              </a:rPr>
              <a:t>Proceedings of the British Society for Research 	into Learning Mathematics (BSRLM)</a:t>
            </a:r>
            <a:r>
              <a:rPr lang="en-GB" sz="3100" spc="0" dirty="0" smtClean="0">
                <a:solidFill>
                  <a:schemeClr val="tx1"/>
                </a:solidFill>
                <a:cs typeface="Arial"/>
              </a:rPr>
              <a:t>, 34(2).</a:t>
            </a:r>
          </a:p>
          <a:p>
            <a:pPr marL="0" lvl="1" indent="0">
              <a:buClr>
                <a:schemeClr val="accent1"/>
              </a:buClr>
              <a:buNone/>
            </a:pPr>
            <a:endParaRPr lang="en-GB" sz="3100" spc="0" dirty="0" smtClean="0">
              <a:solidFill>
                <a:schemeClr val="tx1"/>
              </a:solidFill>
              <a:cs typeface="Arial"/>
            </a:endParaRPr>
          </a:p>
          <a:p>
            <a:pPr marL="0" lvl="1" indent="0">
              <a:buClr>
                <a:schemeClr val="accent1"/>
              </a:buClr>
              <a:buNone/>
            </a:pPr>
            <a:r>
              <a:rPr lang="en-GB" sz="3100" spc="0" dirty="0" smtClean="0">
                <a:solidFill>
                  <a:schemeClr val="tx1"/>
                </a:solidFill>
                <a:cs typeface="Arial"/>
              </a:rPr>
              <a:t>Major, L., Watson, S., &amp; Kimber, E. ((2015) Developing Instructional and 	Pedagogic Design for the Cambridge Mathematics Education Project. 	In </a:t>
            </a:r>
            <a:r>
              <a:rPr lang="en-GB" sz="3100" i="1" spc="0" dirty="0">
                <a:solidFill>
                  <a:schemeClr val="tx1"/>
                </a:solidFill>
                <a:cs typeface="Arial"/>
              </a:rPr>
              <a:t>Proceedings of </a:t>
            </a:r>
            <a:r>
              <a:rPr lang="en-GB" sz="3100" i="1" spc="0" dirty="0" smtClean="0">
                <a:solidFill>
                  <a:schemeClr val="tx1"/>
                </a:solidFill>
                <a:cs typeface="Arial"/>
              </a:rPr>
              <a:t>the </a:t>
            </a:r>
            <a:r>
              <a:rPr lang="en-GB" sz="3100" i="1" spc="0" dirty="0">
                <a:solidFill>
                  <a:schemeClr val="tx1"/>
                </a:solidFill>
                <a:cs typeface="Arial"/>
              </a:rPr>
              <a:t>British Society for Research into </a:t>
            </a:r>
            <a:r>
              <a:rPr lang="en-GB" sz="3100" i="1" spc="0" dirty="0" smtClean="0">
                <a:solidFill>
                  <a:schemeClr val="tx1"/>
                </a:solidFill>
                <a:cs typeface="Arial"/>
              </a:rPr>
              <a:t>Learning 	Mathematics </a:t>
            </a:r>
            <a:r>
              <a:rPr lang="en-GB" sz="3100" i="1" spc="0" dirty="0">
                <a:solidFill>
                  <a:schemeClr val="tx1"/>
                </a:solidFill>
                <a:cs typeface="Arial"/>
              </a:rPr>
              <a:t>(BSRLM)</a:t>
            </a:r>
            <a:r>
              <a:rPr lang="en-GB" sz="3100" spc="0" dirty="0">
                <a:solidFill>
                  <a:schemeClr val="tx1"/>
                </a:solidFill>
                <a:cs typeface="Arial"/>
              </a:rPr>
              <a:t>, </a:t>
            </a:r>
            <a:r>
              <a:rPr lang="en-GB" sz="3100" spc="0" dirty="0" smtClean="0">
                <a:solidFill>
                  <a:schemeClr val="tx1"/>
                </a:solidFill>
                <a:cs typeface="Arial"/>
              </a:rPr>
              <a:t>35(</a:t>
            </a:r>
            <a:r>
              <a:rPr lang="en-GB" sz="3100" spc="0" dirty="0">
                <a:solidFill>
                  <a:schemeClr val="tx1"/>
                </a:solidFill>
                <a:cs typeface="Arial"/>
              </a:rPr>
              <a:t>2</a:t>
            </a:r>
            <a:r>
              <a:rPr lang="en-GB" sz="3100" spc="0" dirty="0" smtClean="0">
                <a:solidFill>
                  <a:schemeClr val="tx1"/>
                </a:solidFill>
                <a:cs typeface="Arial"/>
              </a:rPr>
              <a:t>).</a:t>
            </a:r>
            <a:endParaRPr lang="en-GB" sz="3100" spc="0" dirty="0">
              <a:solidFill>
                <a:schemeClr val="tx1"/>
              </a:solidFill>
              <a:cs typeface="Arial"/>
            </a:endParaRPr>
          </a:p>
          <a:p>
            <a:pPr marL="0" lvl="1" indent="0">
              <a:buClr>
                <a:schemeClr val="accent1"/>
              </a:buClr>
              <a:buNone/>
            </a:pPr>
            <a:endParaRPr lang="en-US" spc="0" dirty="0">
              <a:solidFill>
                <a:srgbClr val="000000"/>
              </a:solidFill>
              <a:cs typeface="Arial"/>
            </a:endParaRPr>
          </a:p>
          <a:p>
            <a:endParaRPr lang="en-US" spc="0" dirty="0">
              <a:solidFill>
                <a:srgbClr val="000000"/>
              </a:solidFill>
              <a:cs typeface="Arial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89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" indent="0">
              <a:buNone/>
            </a:pPr>
            <a:r>
              <a:rPr lang="en-US" sz="2200" spc="0" dirty="0" smtClean="0">
                <a:solidFill>
                  <a:srgbClr val="000000"/>
                </a:solidFill>
                <a:cs typeface="Arial"/>
              </a:rPr>
              <a:t>All the resources shown are available free of charge and can be found on the CMEP pilot site. For more information and contact details, please visit </a:t>
            </a:r>
            <a:endParaRPr lang="en-US" sz="2200" spc="0" dirty="0">
              <a:solidFill>
                <a:srgbClr val="000000"/>
              </a:solidFill>
              <a:cs typeface="Arial"/>
            </a:endParaRPr>
          </a:p>
          <a:p>
            <a:pPr marL="91440" indent="0">
              <a:buNone/>
            </a:pPr>
            <a:r>
              <a:rPr lang="en-US" sz="2200" spc="0" dirty="0" smtClean="0">
                <a:solidFill>
                  <a:srgbClr val="000000"/>
                </a:solidFill>
                <a:cs typeface="Arial"/>
              </a:rPr>
              <a:t>http</a:t>
            </a:r>
            <a:r>
              <a:rPr lang="en-US" sz="2200" spc="0" dirty="0">
                <a:solidFill>
                  <a:srgbClr val="000000"/>
                </a:solidFill>
                <a:cs typeface="Arial"/>
              </a:rPr>
              <a:t>://</a:t>
            </a:r>
            <a:r>
              <a:rPr lang="en-US" sz="2200" spc="0" dirty="0" err="1" smtClean="0">
                <a:solidFill>
                  <a:srgbClr val="000000"/>
                </a:solidFill>
                <a:cs typeface="Arial"/>
              </a:rPr>
              <a:t>www.maths.cam.ac.uk</a:t>
            </a:r>
            <a:r>
              <a:rPr lang="en-US" sz="2200" spc="0" dirty="0">
                <a:solidFill>
                  <a:srgbClr val="000000"/>
                </a:solidFill>
                <a:cs typeface="Arial"/>
              </a:rPr>
              <a:t>/</a:t>
            </a:r>
            <a:r>
              <a:rPr lang="en-US" sz="2200" spc="0" dirty="0" err="1" smtClean="0">
                <a:solidFill>
                  <a:srgbClr val="000000"/>
                </a:solidFill>
                <a:cs typeface="Arial"/>
              </a:rPr>
              <a:t>cmep</a:t>
            </a:r>
            <a:r>
              <a:rPr lang="en-US" sz="2200" spc="0" dirty="0" smtClean="0">
                <a:solidFill>
                  <a:srgbClr val="000000"/>
                </a:solidFill>
                <a:cs typeface="Arial"/>
              </a:rPr>
              <a:t>/</a:t>
            </a:r>
          </a:p>
          <a:p>
            <a:pPr marL="45720" indent="0">
              <a:buNone/>
            </a:pPr>
            <a:endParaRPr lang="en-US" sz="2200" spc="0" dirty="0" smtClean="0">
              <a:solidFill>
                <a:srgbClr val="000000"/>
              </a:solidFill>
              <a:cs typeface="Arial"/>
            </a:endParaRPr>
          </a:p>
          <a:p>
            <a:pPr marL="45720" indent="0">
              <a:buNone/>
            </a:pPr>
            <a:r>
              <a:rPr lang="en-US" sz="2200" spc="0" dirty="0" smtClean="0">
                <a:solidFill>
                  <a:srgbClr val="000000"/>
                </a:solidFill>
                <a:cs typeface="Arial"/>
              </a:rPr>
              <a:t>Please email to request a login for </a:t>
            </a:r>
            <a:r>
              <a:rPr lang="en-US" sz="2200" spc="0" smtClean="0">
                <a:solidFill>
                  <a:srgbClr val="000000"/>
                </a:solidFill>
                <a:cs typeface="Arial"/>
              </a:rPr>
              <a:t>the site.</a:t>
            </a:r>
            <a:endParaRPr lang="en-US" sz="2200" spc="0" dirty="0" smtClean="0">
              <a:solidFill>
                <a:srgbClr val="000000"/>
              </a:solidFill>
              <a:cs typeface="Arial"/>
            </a:endParaRPr>
          </a:p>
          <a:p>
            <a:pPr marL="45720" indent="0">
              <a:buNone/>
            </a:pPr>
            <a:endParaRPr lang="en-US" sz="2200" spc="0" dirty="0" smtClean="0">
              <a:solidFill>
                <a:srgbClr val="000000"/>
              </a:solidFill>
              <a:cs typeface="Arial"/>
            </a:endParaRPr>
          </a:p>
          <a:p>
            <a:pPr marL="45720" indent="0">
              <a:buNone/>
            </a:pPr>
            <a:r>
              <a:rPr lang="en-US" sz="2200" spc="0" dirty="0" smtClean="0">
                <a:solidFill>
                  <a:srgbClr val="000000"/>
                </a:solidFill>
                <a:cs typeface="Arial"/>
              </a:rPr>
              <a:t>You can view some CMEP resources in the NRICH monthly feature</a:t>
            </a:r>
            <a:r>
              <a:rPr lang="en-US" sz="2200" spc="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200" spc="0" dirty="0" smtClean="0">
                <a:solidFill>
                  <a:srgbClr val="000000"/>
                </a:solidFill>
                <a:cs typeface="Arial"/>
              </a:rPr>
              <a:t> http</a:t>
            </a:r>
            <a:r>
              <a:rPr lang="en-US" sz="2200" spc="0" dirty="0">
                <a:solidFill>
                  <a:srgbClr val="000000"/>
                </a:solidFill>
                <a:cs typeface="Arial"/>
              </a:rPr>
              <a:t>://</a:t>
            </a:r>
            <a:r>
              <a:rPr lang="en-US" sz="2200" spc="0" dirty="0" err="1">
                <a:solidFill>
                  <a:srgbClr val="000000"/>
                </a:solidFill>
                <a:cs typeface="Arial"/>
              </a:rPr>
              <a:t>nrich.maths.org</a:t>
            </a:r>
            <a:r>
              <a:rPr lang="en-US" sz="2200" spc="0" dirty="0">
                <a:solidFill>
                  <a:srgbClr val="000000"/>
                </a:solidFill>
                <a:cs typeface="Arial"/>
              </a:rPr>
              <a:t>/secondary-upper</a:t>
            </a:r>
            <a:endParaRPr lang="en-US" sz="2200" spc="0" dirty="0" smtClean="0">
              <a:solidFill>
                <a:srgbClr val="000000"/>
              </a:solidFill>
              <a:cs typeface="Arial"/>
            </a:endParaRPr>
          </a:p>
          <a:p>
            <a:pPr lvl="1"/>
            <a:endParaRPr lang="en-US" sz="2400" spc="0" dirty="0">
              <a:latin typeface="Arial"/>
              <a:cs typeface="Arial"/>
            </a:endParaRPr>
          </a:p>
          <a:p>
            <a:pPr marL="365760" lvl="1" indent="0">
              <a:buNone/>
            </a:pPr>
            <a:endParaRPr lang="en-US" sz="2400" spc="0" dirty="0">
              <a:latin typeface="Arial"/>
              <a:cs typeface="Arial"/>
            </a:endParaRPr>
          </a:p>
          <a:p>
            <a:pPr marL="365760" lvl="1" indent="0">
              <a:buNone/>
            </a:pPr>
            <a:endParaRPr lang="en-US" dirty="0" smtClean="0"/>
          </a:p>
          <a:p>
            <a:pPr marL="365760" lvl="1" indent="0">
              <a:buNone/>
            </a:pPr>
            <a:endParaRPr lang="en-US" dirty="0"/>
          </a:p>
          <a:p>
            <a:pPr marL="365760" lvl="1" indent="0">
              <a:buNone/>
            </a:pPr>
            <a:endParaRPr lang="en-US" dirty="0" smtClean="0"/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351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5826033"/>
              </p:ext>
            </p:extLst>
          </p:nvPr>
        </p:nvGraphicFramePr>
        <p:xfrm>
          <a:off x="371475" y="1241425"/>
          <a:ext cx="840740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2467"/>
                <a:gridCol w="2802467"/>
                <a:gridCol w="280246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of CMEP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132912"/>
              </p:ext>
            </p:extLst>
          </p:nvPr>
        </p:nvGraphicFramePr>
        <p:xfrm>
          <a:off x="181437" y="1096897"/>
          <a:ext cx="8774941" cy="488612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451494"/>
                <a:gridCol w="3362402"/>
                <a:gridCol w="3961045"/>
              </a:tblGrid>
              <a:tr h="589852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A</a:t>
                      </a:r>
                      <a:r>
                        <a:rPr lang="en-US" sz="1700" baseline="0" dirty="0" smtClean="0"/>
                        <a:t> level mathematics</a:t>
                      </a:r>
                      <a:endParaRPr lang="en-US" sz="1700" dirty="0"/>
                    </a:p>
                  </a:txBody>
                  <a:tcPr>
                    <a:lnL w="28575" cap="flat" cmpd="sng" algn="ctr">
                      <a:solidFill>
                        <a:srgbClr val="4BACC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BACC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B2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2000 -2017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4BACC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BACC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B2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2017 proposed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4BACC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BACC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B2C1"/>
                    </a:solidFill>
                  </a:tcPr>
                </a:tc>
              </a:tr>
              <a:tr h="8504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4BACC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BACC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Two year course for students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</a:rPr>
                        <a:t> aged 16-18. </a:t>
                      </a:r>
                    </a:p>
                    <a:p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</a:rPr>
                        <a:t>Not compulsory - highly valued qualification</a:t>
                      </a:r>
                    </a:p>
                  </a:txBody>
                  <a:tcPr>
                    <a:lnL w="28575" cap="flat" cmpd="sng" algn="ctr">
                      <a:solidFill>
                        <a:srgbClr val="4BACC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BACC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8035">
                <a:tc>
                  <a:txBody>
                    <a:bodyPr/>
                    <a:lstStyle/>
                    <a:p>
                      <a:r>
                        <a:rPr lang="en-US" dirty="0" smtClean="0"/>
                        <a:t>Content and structure</a:t>
                      </a:r>
                      <a:endParaRPr lang="en-US" b="1" dirty="0"/>
                    </a:p>
                  </a:txBody>
                  <a:tcPr>
                    <a:lnL w="28575" cap="flat" cmpd="sng" algn="ctr">
                      <a:solidFill>
                        <a:srgbClr val="4BACC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BACC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Content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</a:rPr>
                        <a:t> split into 6 modules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</a:rPr>
                        <a:t>4 compulsory pure mathematics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</a:rPr>
                        <a:t>2  chosen from 3 applied topics: statistics, mechanics, decision mathematics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4BACC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BACC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100%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</a:rPr>
                        <a:t> compulsory content including pure mathematics, statistics and mechanics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000" dirty="0" smtClean="0">
                          <a:solidFill>
                            <a:srgbClr val="000000"/>
                          </a:solidFill>
                        </a:rPr>
                        <a:t>Content chosen by HE (ALCAB)</a:t>
                      </a:r>
                      <a:r>
                        <a:rPr lang="en-GB" altLang="en-US" sz="2000" baseline="0" dirty="0" smtClean="0">
                          <a:solidFill>
                            <a:srgbClr val="000000"/>
                          </a:solidFill>
                        </a:rPr>
                        <a:t> and not intended to be harder</a:t>
                      </a:r>
                      <a:endParaRPr lang="en-US" sz="2000" baseline="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4BACC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BACC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5852">
                <a:tc>
                  <a:txBody>
                    <a:bodyPr/>
                    <a:lstStyle/>
                    <a:p>
                      <a:r>
                        <a:rPr lang="en-US" dirty="0" smtClean="0"/>
                        <a:t>Assessment</a:t>
                      </a:r>
                      <a:endParaRPr lang="en-US" b="1" dirty="0"/>
                    </a:p>
                  </a:txBody>
                  <a:tcPr>
                    <a:lnL w="28575" cap="flat" cmpd="sng" algn="ctr">
                      <a:solidFill>
                        <a:srgbClr val="4BACC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BACC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6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</a:rPr>
                        <a:t>  Equally weighted 90-minute exams taken in May/June of each year (January series available until 2014)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4BACC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BACC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altLang="en-US" sz="2000" dirty="0" smtClean="0">
                          <a:solidFill>
                            <a:srgbClr val="000000"/>
                          </a:solidFill>
                        </a:rPr>
                        <a:t>All material</a:t>
                      </a:r>
                      <a:r>
                        <a:rPr lang="en-GB" altLang="en-US" sz="2000" baseline="0" dirty="0" smtClean="0">
                          <a:solidFill>
                            <a:srgbClr val="000000"/>
                          </a:solidFill>
                        </a:rPr>
                        <a:t> assessed at end of course</a:t>
                      </a:r>
                    </a:p>
                    <a:p>
                      <a:r>
                        <a:rPr lang="en-GB" altLang="en-US" sz="2000" dirty="0" smtClean="0">
                          <a:solidFill>
                            <a:srgbClr val="000000"/>
                          </a:solidFill>
                        </a:rPr>
                        <a:t>Increased emphasis on problem solving</a:t>
                      </a:r>
                    </a:p>
                  </a:txBody>
                  <a:tcPr>
                    <a:lnL w="28575" cap="flat" cmpd="sng" algn="ctr">
                      <a:solidFill>
                        <a:srgbClr val="4BACC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BACC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280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0888" y="1054394"/>
            <a:ext cx="8407893" cy="5623196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 sz="2800" spc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6800" i="1" spc="0" dirty="0" smtClean="0">
                <a:solidFill>
                  <a:srgbClr val="000000"/>
                </a:solidFill>
                <a:cs typeface="Arial"/>
              </a:rPr>
              <a:t>“[.</a:t>
            </a:r>
            <a:r>
              <a:rPr lang="en-US" sz="6800" i="1" spc="0" dirty="0">
                <a:solidFill>
                  <a:srgbClr val="000000"/>
                </a:solidFill>
                <a:cs typeface="Arial"/>
              </a:rPr>
              <a:t>.</a:t>
            </a:r>
            <a:r>
              <a:rPr lang="en-US" sz="6800" i="1" spc="0" dirty="0" smtClean="0">
                <a:solidFill>
                  <a:srgbClr val="000000"/>
                </a:solidFill>
                <a:cs typeface="Arial"/>
              </a:rPr>
              <a:t>.] They </a:t>
            </a:r>
            <a:r>
              <a:rPr lang="en-US" sz="6800" i="1" spc="0" dirty="0">
                <a:solidFill>
                  <a:srgbClr val="000000"/>
                </a:solidFill>
                <a:cs typeface="Arial"/>
              </a:rPr>
              <a:t>have only learnt things mechanically and not quite grasped the essence.” </a:t>
            </a:r>
            <a:r>
              <a:rPr lang="en-US" sz="6800" b="1" i="1" spc="0" dirty="0">
                <a:solidFill>
                  <a:srgbClr val="31859C"/>
                </a:solidFill>
                <a:cs typeface="Arial"/>
              </a:rPr>
              <a:t>Engineering </a:t>
            </a:r>
            <a:r>
              <a:rPr lang="en-US" sz="6800" b="1" i="1" spc="0" dirty="0" smtClean="0">
                <a:solidFill>
                  <a:srgbClr val="31859C"/>
                </a:solidFill>
                <a:cs typeface="Arial"/>
              </a:rPr>
              <a:t>academic</a:t>
            </a:r>
          </a:p>
          <a:p>
            <a:pPr marL="0" indent="0">
              <a:buNone/>
            </a:pPr>
            <a:endParaRPr lang="en-US" sz="6800" b="1" i="1" spc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6800" i="1" spc="300" dirty="0">
              <a:solidFill>
                <a:srgbClr val="000000"/>
              </a:solidFill>
              <a:cs typeface="Arial"/>
            </a:endParaRPr>
          </a:p>
          <a:p>
            <a:pPr marL="0" indent="0">
              <a:buNone/>
            </a:pPr>
            <a:r>
              <a:rPr lang="en-US" sz="6800" i="1" spc="0" dirty="0">
                <a:solidFill>
                  <a:srgbClr val="000000"/>
                </a:solidFill>
                <a:cs typeface="Arial"/>
              </a:rPr>
              <a:t>“They’re poor, firstly, at identifying where they need to </a:t>
            </a:r>
            <a:r>
              <a:rPr lang="en-US" sz="6800" i="1" spc="0" dirty="0" smtClean="0">
                <a:solidFill>
                  <a:srgbClr val="000000"/>
                </a:solidFill>
                <a:cs typeface="Arial"/>
              </a:rPr>
              <a:t>start […] </a:t>
            </a:r>
            <a:r>
              <a:rPr lang="en-US" sz="6800" i="1" spc="0" dirty="0">
                <a:solidFill>
                  <a:srgbClr val="000000"/>
                </a:solidFill>
                <a:cs typeface="Arial"/>
              </a:rPr>
              <a:t>and at multistep problems </a:t>
            </a:r>
            <a:r>
              <a:rPr lang="en-US" sz="6800" i="1" spc="0" dirty="0" smtClean="0">
                <a:solidFill>
                  <a:srgbClr val="000000"/>
                </a:solidFill>
                <a:cs typeface="Arial"/>
              </a:rPr>
              <a:t>[…] they </a:t>
            </a:r>
            <a:r>
              <a:rPr lang="en-US" sz="6800" i="1" spc="0" dirty="0">
                <a:solidFill>
                  <a:srgbClr val="000000"/>
                </a:solidFill>
                <a:cs typeface="Arial"/>
              </a:rPr>
              <a:t>are much more used to very structured </a:t>
            </a:r>
            <a:r>
              <a:rPr lang="en-US" sz="6800" i="1" spc="0" dirty="0" smtClean="0">
                <a:solidFill>
                  <a:srgbClr val="000000"/>
                </a:solidFill>
                <a:cs typeface="Arial"/>
              </a:rPr>
              <a:t>problems” </a:t>
            </a:r>
            <a:r>
              <a:rPr lang="en-US" sz="6800" b="1" i="1" spc="0" dirty="0">
                <a:solidFill>
                  <a:schemeClr val="accent5">
                    <a:lumMod val="75000"/>
                  </a:schemeClr>
                </a:solidFill>
                <a:cs typeface="Arial"/>
              </a:rPr>
              <a:t>Physics </a:t>
            </a:r>
            <a:r>
              <a:rPr lang="en-US" sz="6800" b="1" i="1" spc="0" dirty="0" smtClean="0">
                <a:solidFill>
                  <a:schemeClr val="accent5">
                    <a:lumMod val="75000"/>
                  </a:schemeClr>
                </a:solidFill>
                <a:cs typeface="Arial"/>
              </a:rPr>
              <a:t>academic</a:t>
            </a:r>
          </a:p>
          <a:p>
            <a:pPr marL="0" indent="0">
              <a:buNone/>
            </a:pPr>
            <a:endParaRPr lang="en-US" sz="6800" b="1" i="1" spc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5720" indent="0">
              <a:buNone/>
            </a:pPr>
            <a:endParaRPr lang="en-US" sz="6800" i="1" spc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6800" i="1" spc="0" dirty="0" smtClean="0">
                <a:solidFill>
                  <a:srgbClr val="000000"/>
                </a:solidFill>
                <a:cs typeface="Arial"/>
              </a:rPr>
              <a:t>“I find it quite a big step up from A-level. You </a:t>
            </a:r>
            <a:r>
              <a:rPr lang="en-US" sz="6800" i="1" spc="0" dirty="0">
                <a:solidFill>
                  <a:srgbClr val="000000"/>
                </a:solidFill>
                <a:cs typeface="Arial"/>
              </a:rPr>
              <a:t>can learn for your A-levels, you don’t have to know </a:t>
            </a:r>
            <a:r>
              <a:rPr lang="en-US" sz="6800" i="1" spc="0" dirty="0" smtClean="0">
                <a:solidFill>
                  <a:srgbClr val="000000"/>
                </a:solidFill>
                <a:cs typeface="Arial"/>
              </a:rPr>
              <a:t>stuff […] then </a:t>
            </a:r>
            <a:r>
              <a:rPr lang="en-US" sz="6800" i="1" spc="0" dirty="0">
                <a:solidFill>
                  <a:srgbClr val="000000"/>
                </a:solidFill>
                <a:cs typeface="Arial"/>
              </a:rPr>
              <a:t>get to </a:t>
            </a:r>
            <a:r>
              <a:rPr lang="en-US" sz="6800" i="1" spc="0" dirty="0" err="1">
                <a:solidFill>
                  <a:srgbClr val="000000"/>
                </a:solidFill>
                <a:cs typeface="Arial"/>
              </a:rPr>
              <a:t>uni</a:t>
            </a:r>
            <a:r>
              <a:rPr lang="en-US" sz="6800" i="1" spc="0" dirty="0">
                <a:solidFill>
                  <a:srgbClr val="000000"/>
                </a:solidFill>
                <a:cs typeface="Arial"/>
              </a:rPr>
              <a:t> and be like ‘I didn’t actually know that’.” </a:t>
            </a:r>
            <a:r>
              <a:rPr lang="en-US" sz="6800" b="1" spc="0" dirty="0">
                <a:solidFill>
                  <a:srgbClr val="31859C"/>
                </a:solidFill>
                <a:cs typeface="Arial"/>
              </a:rPr>
              <a:t>Engineering </a:t>
            </a:r>
            <a:r>
              <a:rPr lang="en-US" sz="6800" b="1" spc="0" dirty="0" smtClean="0">
                <a:solidFill>
                  <a:srgbClr val="31859C"/>
                </a:solidFill>
                <a:cs typeface="Arial"/>
              </a:rPr>
              <a:t>student</a:t>
            </a:r>
          </a:p>
          <a:p>
            <a:pPr marL="0" indent="0">
              <a:buNone/>
            </a:pPr>
            <a:endParaRPr lang="en-US" sz="6000" b="1" i="1" spc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i="1" spc="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5500" spc="0" dirty="0">
                <a:solidFill>
                  <a:srgbClr val="000000"/>
                </a:solidFill>
                <a:cs typeface="Arial"/>
              </a:rPr>
              <a:t>Mind the Gap: Mathematics and the transition from A levels to physics and engineering degrees Institute of Physics (2011)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of CMEP</a:t>
            </a:r>
          </a:p>
        </p:txBody>
      </p:sp>
    </p:spTree>
    <p:extLst>
      <p:ext uri="{BB962C8B-B14F-4D97-AF65-F5344CB8AC3E}">
        <p14:creationId xmlns:p14="http://schemas.microsoft.com/office/powerpoint/2010/main" val="2873161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0888" y="1241128"/>
            <a:ext cx="8407893" cy="4702472"/>
          </a:xfrm>
        </p:spPr>
        <p:txBody>
          <a:bodyPr>
            <a:normAutofit fontScale="92500" lnSpcReduction="10000"/>
          </a:bodyPr>
          <a:lstStyle/>
          <a:p>
            <a:r>
              <a:rPr lang="en-US" sz="2800" spc="0" dirty="0" smtClean="0">
                <a:solidFill>
                  <a:srgbClr val="000000"/>
                </a:solidFill>
                <a:cs typeface="Arial"/>
              </a:rPr>
              <a:t>Much ‘teaching </a:t>
            </a:r>
            <a:r>
              <a:rPr lang="en-US" sz="2800" spc="0" dirty="0">
                <a:solidFill>
                  <a:srgbClr val="000000"/>
                </a:solidFill>
                <a:cs typeface="Arial"/>
              </a:rPr>
              <a:t>to the </a:t>
            </a:r>
            <a:r>
              <a:rPr lang="en-US" sz="2800" spc="0" dirty="0" smtClean="0">
                <a:solidFill>
                  <a:srgbClr val="000000"/>
                </a:solidFill>
                <a:cs typeface="Arial"/>
              </a:rPr>
              <a:t>test’ </a:t>
            </a:r>
            <a:endParaRPr lang="en-US" sz="2800" spc="0" dirty="0">
              <a:solidFill>
                <a:srgbClr val="000000"/>
              </a:solidFill>
              <a:cs typeface="Arial"/>
            </a:endParaRPr>
          </a:p>
          <a:p>
            <a:pPr lvl="1"/>
            <a:r>
              <a:rPr lang="en-US" sz="2200" spc="0" dirty="0" err="1">
                <a:solidFill>
                  <a:srgbClr val="000000"/>
                </a:solidFill>
                <a:cs typeface="Arial"/>
              </a:rPr>
              <a:t>T</a:t>
            </a:r>
            <a:r>
              <a:rPr lang="en-US" sz="2200" spc="0" dirty="0" err="1" smtClean="0">
                <a:solidFill>
                  <a:srgbClr val="000000"/>
                </a:solidFill>
                <a:cs typeface="Arial"/>
              </a:rPr>
              <a:t>ransmissionist</a:t>
            </a:r>
            <a:r>
              <a:rPr lang="en-US" sz="2200" spc="0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sz="2200" spc="0" dirty="0">
                <a:solidFill>
                  <a:srgbClr val="000000"/>
                </a:solidFill>
                <a:cs typeface="Arial"/>
              </a:rPr>
              <a:t>practices pervade </a:t>
            </a:r>
          </a:p>
          <a:p>
            <a:pPr lvl="1"/>
            <a:r>
              <a:rPr lang="en-US" sz="2200" spc="0" dirty="0" smtClean="0">
                <a:solidFill>
                  <a:srgbClr val="000000"/>
                </a:solidFill>
                <a:cs typeface="Arial"/>
              </a:rPr>
              <a:t>Students focused </a:t>
            </a:r>
            <a:r>
              <a:rPr lang="en-US" sz="2200" spc="0" dirty="0">
                <a:solidFill>
                  <a:srgbClr val="000000"/>
                </a:solidFill>
                <a:cs typeface="Arial"/>
              </a:rPr>
              <a:t>on rules and procedures at the expense of reaching relational/deep </a:t>
            </a:r>
            <a:r>
              <a:rPr lang="en-US" sz="2200" spc="0" dirty="0" smtClean="0">
                <a:solidFill>
                  <a:srgbClr val="000000"/>
                </a:solidFill>
                <a:cs typeface="Arial"/>
              </a:rPr>
              <a:t>understanding </a:t>
            </a:r>
            <a:endParaRPr lang="en-US" sz="2200" spc="0" dirty="0">
              <a:solidFill>
                <a:srgbClr val="000000"/>
              </a:solidFill>
              <a:cs typeface="Arial"/>
            </a:endParaRPr>
          </a:p>
          <a:p>
            <a:pPr marL="457200" lvl="1" indent="0">
              <a:buNone/>
            </a:pPr>
            <a:endParaRPr lang="en-US" sz="2400" spc="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2800" spc="0" dirty="0">
                <a:solidFill>
                  <a:srgbClr val="000000"/>
                </a:solidFill>
                <a:cs typeface="Arial"/>
              </a:rPr>
              <a:t>S</a:t>
            </a:r>
            <a:r>
              <a:rPr lang="en-US" sz="2800" spc="0" dirty="0" smtClean="0">
                <a:solidFill>
                  <a:srgbClr val="000000"/>
                </a:solidFill>
                <a:cs typeface="Arial"/>
              </a:rPr>
              <a:t>ome </a:t>
            </a:r>
            <a:r>
              <a:rPr lang="en-US" sz="2800" spc="0" dirty="0">
                <a:solidFill>
                  <a:srgbClr val="000000"/>
                </a:solidFill>
                <a:cs typeface="Arial"/>
              </a:rPr>
              <a:t>highly </a:t>
            </a:r>
            <a:r>
              <a:rPr lang="en-US" sz="2800" spc="0" dirty="0" smtClean="0">
                <a:solidFill>
                  <a:srgbClr val="000000"/>
                </a:solidFill>
                <a:cs typeface="Arial"/>
              </a:rPr>
              <a:t>connectionist </a:t>
            </a:r>
            <a:r>
              <a:rPr lang="en-US" sz="2800" spc="0" dirty="0">
                <a:solidFill>
                  <a:srgbClr val="000000"/>
                </a:solidFill>
                <a:cs typeface="Arial"/>
              </a:rPr>
              <a:t>teaching </a:t>
            </a:r>
            <a:r>
              <a:rPr lang="en-US" sz="2800" spc="0" dirty="0" smtClean="0">
                <a:solidFill>
                  <a:srgbClr val="000000"/>
                </a:solidFill>
                <a:cs typeface="Arial"/>
              </a:rPr>
              <a:t>also observed</a:t>
            </a:r>
            <a:endParaRPr lang="en-US" sz="2800" spc="0" dirty="0">
              <a:solidFill>
                <a:srgbClr val="000000"/>
              </a:solidFill>
              <a:cs typeface="Arial"/>
            </a:endParaRPr>
          </a:p>
          <a:p>
            <a:pPr lvl="1"/>
            <a:r>
              <a:rPr lang="en-US" sz="2200" spc="0" dirty="0" smtClean="0">
                <a:solidFill>
                  <a:srgbClr val="000000"/>
                </a:solidFill>
                <a:cs typeface="Arial"/>
              </a:rPr>
              <a:t>Encouraged </a:t>
            </a:r>
            <a:r>
              <a:rPr lang="en-US" sz="2200" spc="0" dirty="0">
                <a:solidFill>
                  <a:srgbClr val="000000"/>
                </a:solidFill>
                <a:cs typeface="Arial"/>
              </a:rPr>
              <a:t>discussion, group work</a:t>
            </a:r>
          </a:p>
          <a:p>
            <a:pPr lvl="1"/>
            <a:r>
              <a:rPr lang="en-US" sz="2200" spc="0" dirty="0">
                <a:solidFill>
                  <a:srgbClr val="000000"/>
                </a:solidFill>
                <a:cs typeface="Arial"/>
              </a:rPr>
              <a:t>S</a:t>
            </a:r>
            <a:r>
              <a:rPr lang="en-US" sz="2200" spc="0" dirty="0" smtClean="0">
                <a:solidFill>
                  <a:srgbClr val="000000"/>
                </a:solidFill>
                <a:cs typeface="Arial"/>
              </a:rPr>
              <a:t>tudents </a:t>
            </a:r>
            <a:r>
              <a:rPr lang="en-US" sz="2200" spc="0" dirty="0">
                <a:solidFill>
                  <a:srgbClr val="000000"/>
                </a:solidFill>
                <a:cs typeface="Arial"/>
              </a:rPr>
              <a:t>exploring a variety of methods</a:t>
            </a:r>
          </a:p>
          <a:p>
            <a:pPr lvl="1"/>
            <a:r>
              <a:rPr lang="en-US" sz="2200" spc="0" dirty="0">
                <a:solidFill>
                  <a:srgbClr val="000000"/>
                </a:solidFill>
                <a:cs typeface="Arial"/>
              </a:rPr>
              <a:t>R</a:t>
            </a:r>
            <a:r>
              <a:rPr lang="en-US" sz="2200" spc="0" dirty="0" smtClean="0">
                <a:solidFill>
                  <a:srgbClr val="000000"/>
                </a:solidFill>
                <a:cs typeface="Arial"/>
              </a:rPr>
              <a:t>esulted </a:t>
            </a:r>
            <a:r>
              <a:rPr lang="en-US" sz="2200" spc="0" dirty="0">
                <a:solidFill>
                  <a:srgbClr val="000000"/>
                </a:solidFill>
                <a:cs typeface="Arial"/>
              </a:rPr>
              <a:t>in improved dispositions towards further study in </a:t>
            </a:r>
            <a:r>
              <a:rPr lang="en-US" sz="2200" spc="0" dirty="0" err="1">
                <a:solidFill>
                  <a:srgbClr val="000000"/>
                </a:solidFill>
                <a:cs typeface="Arial"/>
              </a:rPr>
              <a:t>maths</a:t>
            </a:r>
            <a:r>
              <a:rPr lang="en-US" sz="2200" spc="0" dirty="0">
                <a:solidFill>
                  <a:srgbClr val="000000"/>
                </a:solidFill>
                <a:cs typeface="Arial"/>
              </a:rPr>
              <a:t> particularly for those students with relatively low prior </a:t>
            </a:r>
            <a:r>
              <a:rPr lang="en-US" sz="2200" spc="0" dirty="0" smtClean="0">
                <a:solidFill>
                  <a:srgbClr val="000000"/>
                </a:solidFill>
                <a:cs typeface="Arial"/>
              </a:rPr>
              <a:t>attainment</a:t>
            </a:r>
          </a:p>
          <a:p>
            <a:pPr marL="365760" lvl="1" indent="0">
              <a:buNone/>
            </a:pPr>
            <a:endParaRPr lang="en-US" sz="2400" spc="0" dirty="0" smtClean="0">
              <a:solidFill>
                <a:srgbClr val="000000"/>
              </a:solidFill>
              <a:cs typeface="Arial"/>
            </a:endParaRPr>
          </a:p>
          <a:p>
            <a:pPr marL="365760" lvl="1" indent="0">
              <a:buNone/>
            </a:pPr>
            <a:endParaRPr lang="en-US" sz="2400" spc="0" dirty="0">
              <a:solidFill>
                <a:srgbClr val="000000"/>
              </a:solidFill>
              <a:cs typeface="Arial"/>
            </a:endParaRPr>
          </a:p>
          <a:p>
            <a:pPr marL="0" indent="0">
              <a:buNone/>
            </a:pPr>
            <a:r>
              <a:rPr lang="en-US" spc="0" dirty="0" err="1" smtClean="0">
                <a:solidFill>
                  <a:schemeClr val="tx1"/>
                </a:solidFill>
                <a:cs typeface="Arial"/>
              </a:rPr>
              <a:t>Transmaths</a:t>
            </a:r>
            <a:r>
              <a:rPr lang="en-US" spc="0" dirty="0" smtClean="0">
                <a:solidFill>
                  <a:schemeClr val="tx1"/>
                </a:solidFill>
                <a:cs typeface="Arial"/>
              </a:rPr>
              <a:t>, </a:t>
            </a:r>
            <a:r>
              <a:rPr lang="en-US" spc="0" dirty="0">
                <a:solidFill>
                  <a:srgbClr val="000000"/>
                </a:solidFill>
                <a:cs typeface="Arial"/>
              </a:rPr>
              <a:t>University of Manchester, </a:t>
            </a:r>
            <a:r>
              <a:rPr lang="en-US" spc="0" dirty="0" smtClean="0">
                <a:solidFill>
                  <a:srgbClr val="000000"/>
                </a:solidFill>
                <a:cs typeface="Arial"/>
              </a:rPr>
              <a:t>UK</a:t>
            </a:r>
            <a:endParaRPr lang="en-US" spc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culture in 16-19 </a:t>
            </a:r>
            <a:r>
              <a:rPr lang="en-US" dirty="0" smtClean="0"/>
              <a:t>teaching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047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0888" y="1241128"/>
            <a:ext cx="8407893" cy="4871805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sz="2400" i="1" spc="0" dirty="0" smtClean="0">
                <a:solidFill>
                  <a:srgbClr val="000000"/>
                </a:solidFill>
                <a:cs typeface="Arial"/>
              </a:rPr>
              <a:t>“</a:t>
            </a:r>
            <a:r>
              <a:rPr lang="en-US" sz="2400" i="1" spc="0" dirty="0">
                <a:solidFill>
                  <a:srgbClr val="000000"/>
                </a:solidFill>
                <a:cs typeface="Arial"/>
              </a:rPr>
              <a:t>W</a:t>
            </a:r>
            <a:r>
              <a:rPr lang="en-US" sz="2400" i="1" spc="0" dirty="0" smtClean="0">
                <a:solidFill>
                  <a:srgbClr val="000000"/>
                </a:solidFill>
                <a:cs typeface="Arial"/>
              </a:rPr>
              <a:t>ill </a:t>
            </a:r>
            <a:r>
              <a:rPr lang="en-US" sz="2400" i="1" spc="0" dirty="0">
                <a:solidFill>
                  <a:srgbClr val="000000"/>
                </a:solidFill>
                <a:cs typeface="Arial"/>
              </a:rPr>
              <a:t>provide rich resources for advanced post-16 mathematics which will augment and support current teaching, be published online and be freely accessible to all.”  </a:t>
            </a:r>
            <a:r>
              <a:rPr lang="en-US" sz="2400" spc="0" dirty="0">
                <a:solidFill>
                  <a:srgbClr val="31859C"/>
                </a:solidFill>
                <a:cs typeface="Arial"/>
              </a:rPr>
              <a:t>University of Cambridge, </a:t>
            </a:r>
            <a:r>
              <a:rPr lang="en-US" sz="2400" spc="0" dirty="0" smtClean="0">
                <a:solidFill>
                  <a:srgbClr val="31859C"/>
                </a:solidFill>
                <a:cs typeface="Arial"/>
              </a:rPr>
              <a:t>2012 </a:t>
            </a:r>
            <a:r>
              <a:rPr lang="en-US" sz="2400" spc="0" dirty="0" smtClean="0">
                <a:solidFill>
                  <a:srgbClr val="000000"/>
                </a:solidFill>
                <a:cs typeface="Arial"/>
              </a:rPr>
              <a:t> </a:t>
            </a:r>
          </a:p>
          <a:p>
            <a:pPr marL="45720" indent="0">
              <a:buNone/>
            </a:pPr>
            <a:endParaRPr lang="en-US" spc="0" dirty="0">
              <a:solidFill>
                <a:srgbClr val="000000"/>
              </a:solidFill>
              <a:latin typeface="Arial"/>
              <a:cs typeface="Arial"/>
            </a:endParaRPr>
          </a:p>
          <a:p>
            <a:pPr lvl="1"/>
            <a:r>
              <a:rPr lang="en-US" sz="2200" spc="0" dirty="0" smtClean="0">
                <a:solidFill>
                  <a:srgbClr val="000000"/>
                </a:solidFill>
                <a:cs typeface="Arial"/>
              </a:rPr>
              <a:t>Working with teachers at 45 partner schools from across England</a:t>
            </a:r>
          </a:p>
          <a:p>
            <a:pPr marL="45720" indent="0">
              <a:buNone/>
            </a:pPr>
            <a:endParaRPr lang="en-US" sz="2200" spc="0" dirty="0">
              <a:solidFill>
                <a:srgbClr val="000000"/>
              </a:solidFill>
              <a:cs typeface="Arial"/>
            </a:endParaRPr>
          </a:p>
          <a:p>
            <a:pPr lvl="1"/>
            <a:r>
              <a:rPr lang="en-US" sz="2200" spc="0" dirty="0" smtClean="0">
                <a:solidFill>
                  <a:srgbClr val="000000"/>
                </a:solidFill>
                <a:cs typeface="Arial"/>
              </a:rPr>
              <a:t>Running residential workshops in Cambridge for teachers at partner schools</a:t>
            </a:r>
          </a:p>
          <a:p>
            <a:pPr marL="45720" indent="0">
              <a:buNone/>
            </a:pPr>
            <a:endParaRPr lang="en-US" sz="2200" spc="0" dirty="0">
              <a:solidFill>
                <a:srgbClr val="000000"/>
              </a:solidFill>
              <a:cs typeface="Arial"/>
            </a:endParaRPr>
          </a:p>
          <a:p>
            <a:pPr lvl="1"/>
            <a:r>
              <a:rPr lang="en-US" sz="2200" spc="0" dirty="0" smtClean="0">
                <a:solidFill>
                  <a:srgbClr val="000000"/>
                </a:solidFill>
                <a:cs typeface="Arial"/>
              </a:rPr>
              <a:t>Working with Mathematics in Education and Industry (MEI) to deliver free CPD for using CMEP resources</a:t>
            </a:r>
          </a:p>
          <a:p>
            <a:pPr lvl="1"/>
            <a:endParaRPr lang="en-US" sz="3400" spc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150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Teddy bear – package of problems</a:t>
            </a:r>
            <a:endParaRPr lang="en-US" dirty="0"/>
          </a:p>
        </p:txBody>
      </p:sp>
      <p:pic>
        <p:nvPicPr>
          <p:cNvPr id="4" name="Content Placeholder 3" descr="circles-problem-figure0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4" r="5595"/>
          <a:stretch/>
        </p:blipFill>
        <p:spPr>
          <a:xfrm>
            <a:off x="4770485" y="1243732"/>
            <a:ext cx="3899382" cy="46398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0" b="3542"/>
          <a:stretch/>
        </p:blipFill>
        <p:spPr>
          <a:xfrm>
            <a:off x="389467" y="1243732"/>
            <a:ext cx="3963694" cy="4721302"/>
          </a:xfrm>
          <a:prstGeom prst="rect">
            <a:avLst/>
          </a:prstGeom>
          <a:solidFill>
            <a:srgbClr val="2F45AE"/>
          </a:solidFill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14725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0888" y="1065298"/>
            <a:ext cx="8407893" cy="5616872"/>
          </a:xfrm>
        </p:spPr>
        <p:txBody>
          <a:bodyPr>
            <a:normAutofit/>
          </a:bodyPr>
          <a:lstStyle/>
          <a:p>
            <a:r>
              <a:rPr lang="en-GB" sz="2800" spc="0" dirty="0" smtClean="0">
                <a:solidFill>
                  <a:schemeClr val="tx1"/>
                </a:solidFill>
                <a:cs typeface="Arial"/>
              </a:rPr>
              <a:t>Idea behind </a:t>
            </a:r>
            <a:r>
              <a:rPr lang="en-GB" sz="2800" spc="0" dirty="0">
                <a:solidFill>
                  <a:schemeClr val="tx1"/>
                </a:solidFill>
                <a:cs typeface="Arial"/>
              </a:rPr>
              <a:t>resource</a:t>
            </a:r>
          </a:p>
          <a:p>
            <a:pPr lvl="1"/>
            <a:r>
              <a:rPr lang="en-GB" sz="2200" spc="0" dirty="0">
                <a:solidFill>
                  <a:schemeClr val="tx1"/>
                </a:solidFill>
                <a:cs typeface="Arial"/>
              </a:rPr>
              <a:t>M</a:t>
            </a:r>
            <a:r>
              <a:rPr lang="en-GB" sz="2200" spc="0" dirty="0" smtClean="0">
                <a:solidFill>
                  <a:schemeClr val="tx1"/>
                </a:solidFill>
                <a:cs typeface="Arial"/>
              </a:rPr>
              <a:t>oving </a:t>
            </a:r>
            <a:r>
              <a:rPr lang="en-GB" sz="2200" spc="0" dirty="0">
                <a:solidFill>
                  <a:schemeClr val="tx1"/>
                </a:solidFill>
                <a:cs typeface="Arial"/>
              </a:rPr>
              <a:t>between algebraic and graphical </a:t>
            </a:r>
            <a:r>
              <a:rPr lang="en-GB" sz="2200" spc="0" dirty="0" smtClean="0">
                <a:solidFill>
                  <a:schemeClr val="tx1"/>
                </a:solidFill>
                <a:cs typeface="Arial"/>
              </a:rPr>
              <a:t>representations</a:t>
            </a:r>
          </a:p>
          <a:p>
            <a:pPr lvl="1"/>
            <a:r>
              <a:rPr lang="en-GB" sz="2200" spc="0" dirty="0">
                <a:solidFill>
                  <a:schemeClr val="tx1"/>
                </a:solidFill>
                <a:cs typeface="Arial"/>
              </a:rPr>
              <a:t>D</a:t>
            </a:r>
            <a:r>
              <a:rPr lang="en-GB" sz="2200" spc="0" dirty="0" smtClean="0">
                <a:solidFill>
                  <a:schemeClr val="tx1"/>
                </a:solidFill>
                <a:cs typeface="Arial"/>
              </a:rPr>
              <a:t>ifferent </a:t>
            </a:r>
            <a:r>
              <a:rPr lang="en-GB" sz="2200" spc="0" dirty="0">
                <a:solidFill>
                  <a:schemeClr val="tx1"/>
                </a:solidFill>
                <a:cs typeface="Arial"/>
              </a:rPr>
              <a:t>forms of Cartesian equations for circles </a:t>
            </a:r>
            <a:endParaRPr lang="en-GB" sz="2200" spc="0" dirty="0" smtClean="0">
              <a:solidFill>
                <a:schemeClr val="tx1"/>
              </a:solidFill>
              <a:cs typeface="Arial"/>
            </a:endParaRPr>
          </a:p>
          <a:p>
            <a:pPr marL="365760" lvl="1" indent="0">
              <a:buNone/>
            </a:pPr>
            <a:endParaRPr lang="en-GB" sz="1400" spc="0" dirty="0">
              <a:latin typeface="Arial"/>
              <a:cs typeface="Arial"/>
            </a:endParaRPr>
          </a:p>
          <a:p>
            <a:r>
              <a:rPr lang="en-GB" sz="2800" spc="0" dirty="0" smtClean="0">
                <a:solidFill>
                  <a:srgbClr val="000000"/>
                </a:solidFill>
                <a:cs typeface="Arial"/>
              </a:rPr>
              <a:t>Design </a:t>
            </a:r>
            <a:r>
              <a:rPr lang="en-GB" sz="2800" spc="0" dirty="0">
                <a:solidFill>
                  <a:srgbClr val="000000"/>
                </a:solidFill>
                <a:cs typeface="Arial"/>
              </a:rPr>
              <a:t>elements</a:t>
            </a:r>
          </a:p>
          <a:p>
            <a:pPr lvl="1"/>
            <a:r>
              <a:rPr lang="en-GB" sz="2200" spc="0" dirty="0">
                <a:solidFill>
                  <a:srgbClr val="000000"/>
                </a:solidFill>
                <a:cs typeface="Arial"/>
              </a:rPr>
              <a:t>M</a:t>
            </a:r>
            <a:r>
              <a:rPr lang="en-GB" sz="2200" spc="0" dirty="0" smtClean="0">
                <a:solidFill>
                  <a:srgbClr val="000000"/>
                </a:solidFill>
                <a:cs typeface="Arial"/>
              </a:rPr>
              <a:t>issing </a:t>
            </a:r>
            <a:r>
              <a:rPr lang="en-GB" sz="2200" spc="0" dirty="0">
                <a:solidFill>
                  <a:srgbClr val="000000"/>
                </a:solidFill>
                <a:cs typeface="Arial"/>
              </a:rPr>
              <a:t>equations and circles to avoid </a:t>
            </a:r>
            <a:r>
              <a:rPr lang="en-GB" sz="2200" spc="0" dirty="0" smtClean="0">
                <a:solidFill>
                  <a:srgbClr val="000000"/>
                </a:solidFill>
                <a:cs typeface="Arial"/>
              </a:rPr>
              <a:t>‘matching’</a:t>
            </a:r>
          </a:p>
          <a:p>
            <a:pPr lvl="1"/>
            <a:r>
              <a:rPr lang="en-GB" sz="2200" spc="0" dirty="0">
                <a:solidFill>
                  <a:srgbClr val="000000"/>
                </a:solidFill>
                <a:cs typeface="Arial"/>
              </a:rPr>
              <a:t>A</a:t>
            </a:r>
            <a:r>
              <a:rPr lang="en-GB" sz="2200" spc="0" dirty="0" smtClean="0">
                <a:solidFill>
                  <a:srgbClr val="000000"/>
                </a:solidFill>
                <a:cs typeface="Arial"/>
              </a:rPr>
              <a:t>ccurate drawing, but no scale given</a:t>
            </a:r>
          </a:p>
          <a:p>
            <a:pPr lvl="1"/>
            <a:r>
              <a:rPr lang="en-GB" sz="2200" spc="0" dirty="0" smtClean="0">
                <a:solidFill>
                  <a:srgbClr val="000000"/>
                </a:solidFill>
                <a:cs typeface="Arial"/>
              </a:rPr>
              <a:t>Circles </a:t>
            </a:r>
            <a:r>
              <a:rPr lang="en-GB" sz="2200" spc="0" dirty="0">
                <a:solidFill>
                  <a:srgbClr val="000000"/>
                </a:solidFill>
                <a:cs typeface="Arial"/>
              </a:rPr>
              <a:t>with ‘special’ </a:t>
            </a:r>
            <a:r>
              <a:rPr lang="en-GB" sz="2200" spc="0" dirty="0" smtClean="0">
                <a:solidFill>
                  <a:srgbClr val="000000"/>
                </a:solidFill>
                <a:cs typeface="Arial"/>
              </a:rPr>
              <a:t>features </a:t>
            </a:r>
            <a:endParaRPr lang="en-GB" sz="2200" spc="0" dirty="0">
              <a:solidFill>
                <a:srgbClr val="000000"/>
              </a:solidFill>
              <a:cs typeface="Arial"/>
            </a:endParaRPr>
          </a:p>
          <a:p>
            <a:pPr lvl="1"/>
            <a:r>
              <a:rPr lang="en-GB" sz="2200" spc="0" dirty="0">
                <a:solidFill>
                  <a:srgbClr val="000000"/>
                </a:solidFill>
                <a:cs typeface="Arial"/>
              </a:rPr>
              <a:t>C</a:t>
            </a:r>
            <a:r>
              <a:rPr lang="en-GB" sz="2200" spc="0" dirty="0" smtClean="0">
                <a:solidFill>
                  <a:srgbClr val="000000"/>
                </a:solidFill>
                <a:cs typeface="Arial"/>
              </a:rPr>
              <a:t>an construct (rather </a:t>
            </a:r>
            <a:r>
              <a:rPr lang="en-GB" sz="2200" spc="0" dirty="0">
                <a:solidFill>
                  <a:srgbClr val="000000"/>
                </a:solidFill>
                <a:cs typeface="Arial"/>
              </a:rPr>
              <a:t>than </a:t>
            </a:r>
            <a:r>
              <a:rPr lang="en-GB" sz="2200" spc="0" dirty="0" smtClean="0">
                <a:solidFill>
                  <a:srgbClr val="000000"/>
                </a:solidFill>
                <a:cs typeface="Arial"/>
              </a:rPr>
              <a:t>sketch) </a:t>
            </a:r>
            <a:r>
              <a:rPr lang="en-GB" sz="2200" spc="0" dirty="0">
                <a:solidFill>
                  <a:srgbClr val="000000"/>
                </a:solidFill>
                <a:cs typeface="Arial"/>
              </a:rPr>
              <a:t>missing circles and equations</a:t>
            </a:r>
          </a:p>
          <a:p>
            <a:pPr lvl="1"/>
            <a:r>
              <a:rPr lang="en-GB" sz="2200" spc="0" dirty="0" smtClean="0">
                <a:solidFill>
                  <a:srgbClr val="000000"/>
                </a:solidFill>
                <a:cs typeface="Arial"/>
              </a:rPr>
              <a:t>‘Self</a:t>
            </a:r>
            <a:r>
              <a:rPr lang="en-GB" sz="2200" spc="0" dirty="0">
                <a:solidFill>
                  <a:srgbClr val="000000"/>
                </a:solidFill>
                <a:cs typeface="Arial"/>
              </a:rPr>
              <a:t>-checking’ </a:t>
            </a:r>
          </a:p>
          <a:p>
            <a:pPr lvl="1"/>
            <a:r>
              <a:rPr lang="en-GB" sz="2200" spc="0" dirty="0" smtClean="0">
                <a:solidFill>
                  <a:srgbClr val="000000"/>
                </a:solidFill>
                <a:cs typeface="Arial"/>
              </a:rPr>
              <a:t>Rewards thinking about: estimation</a:t>
            </a:r>
            <a:r>
              <a:rPr lang="en-GB" sz="2200" spc="0" dirty="0">
                <a:solidFill>
                  <a:srgbClr val="000000"/>
                </a:solidFill>
                <a:cs typeface="Arial"/>
              </a:rPr>
              <a:t>, categorizing, sufficiency of information</a:t>
            </a:r>
          </a:p>
          <a:p>
            <a:pPr lvl="1"/>
            <a:endParaRPr lang="en-GB" sz="2600" spc="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of Teddy bear</a:t>
            </a:r>
          </a:p>
        </p:txBody>
      </p:sp>
    </p:spTree>
    <p:extLst>
      <p:ext uri="{BB962C8B-B14F-4D97-AF65-F5344CB8AC3E}">
        <p14:creationId xmlns:p14="http://schemas.microsoft.com/office/powerpoint/2010/main" val="138967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spc="0" dirty="0">
                <a:solidFill>
                  <a:srgbClr val="000000"/>
                </a:solidFill>
                <a:cs typeface="Arial"/>
              </a:rPr>
              <a:t>Many positive </a:t>
            </a:r>
            <a:r>
              <a:rPr lang="en-US" sz="2800" spc="0" dirty="0" smtClean="0">
                <a:solidFill>
                  <a:srgbClr val="000000"/>
                </a:solidFill>
                <a:cs typeface="Arial"/>
              </a:rPr>
              <a:t>responses</a:t>
            </a:r>
            <a:r>
              <a:rPr lang="en-US" sz="2800" spc="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800" spc="0" dirty="0" smtClean="0">
                <a:solidFill>
                  <a:srgbClr val="000000"/>
                </a:solidFill>
                <a:cs typeface="Arial"/>
              </a:rPr>
              <a:t>to tasks, but</a:t>
            </a:r>
            <a:r>
              <a:rPr lang="en-US" sz="2800" spc="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800" spc="0" dirty="0" smtClean="0">
                <a:solidFill>
                  <a:srgbClr val="000000"/>
                </a:solidFill>
                <a:cs typeface="Arial"/>
              </a:rPr>
              <a:t>teachers expressed uncertainty about </a:t>
            </a:r>
            <a:endParaRPr lang="en-US" sz="2800" spc="0" dirty="0">
              <a:solidFill>
                <a:srgbClr val="000000"/>
              </a:solidFill>
              <a:cs typeface="Arial"/>
            </a:endParaRPr>
          </a:p>
          <a:p>
            <a:pPr lvl="1"/>
            <a:r>
              <a:rPr lang="en-GB" sz="2400" spc="0" dirty="0" smtClean="0">
                <a:solidFill>
                  <a:srgbClr val="000000"/>
                </a:solidFill>
                <a:cs typeface="Arial"/>
              </a:rPr>
              <a:t>Student response </a:t>
            </a:r>
            <a:r>
              <a:rPr lang="en-GB" sz="2400" spc="0" dirty="0">
                <a:solidFill>
                  <a:srgbClr val="000000"/>
                </a:solidFill>
                <a:cs typeface="Arial"/>
              </a:rPr>
              <a:t>to level of challenge</a:t>
            </a:r>
          </a:p>
          <a:p>
            <a:pPr lvl="1"/>
            <a:r>
              <a:rPr lang="en-GB" sz="2400" spc="0" dirty="0">
                <a:solidFill>
                  <a:srgbClr val="000000"/>
                </a:solidFill>
                <a:cs typeface="Arial"/>
              </a:rPr>
              <a:t>F</a:t>
            </a:r>
            <a:r>
              <a:rPr lang="en-GB" sz="2400" spc="0" dirty="0" smtClean="0">
                <a:solidFill>
                  <a:srgbClr val="000000"/>
                </a:solidFill>
                <a:cs typeface="Arial"/>
              </a:rPr>
              <a:t>it with </a:t>
            </a:r>
            <a:r>
              <a:rPr lang="en-GB" sz="2400" spc="0" dirty="0">
                <a:solidFill>
                  <a:srgbClr val="000000"/>
                </a:solidFill>
                <a:cs typeface="Arial"/>
              </a:rPr>
              <a:t>scheme of work </a:t>
            </a:r>
            <a:endParaRPr lang="en-GB" sz="2400" spc="0" dirty="0" smtClean="0">
              <a:solidFill>
                <a:srgbClr val="000000"/>
              </a:solidFill>
              <a:cs typeface="Arial"/>
            </a:endParaRPr>
          </a:p>
          <a:p>
            <a:pPr lvl="1"/>
            <a:r>
              <a:rPr lang="en-GB" sz="2400" spc="0" dirty="0" smtClean="0">
                <a:solidFill>
                  <a:srgbClr val="000000"/>
                </a:solidFill>
                <a:cs typeface="Arial"/>
              </a:rPr>
              <a:t>Lesson time required to complete the tasks</a:t>
            </a:r>
          </a:p>
          <a:p>
            <a:pPr lvl="1"/>
            <a:r>
              <a:rPr lang="en-GB" sz="2400" spc="0" dirty="0" smtClean="0">
                <a:solidFill>
                  <a:srgbClr val="000000"/>
                </a:solidFill>
                <a:cs typeface="Arial"/>
              </a:rPr>
              <a:t>Time </a:t>
            </a:r>
            <a:r>
              <a:rPr lang="en-GB" sz="2400" spc="0" dirty="0">
                <a:solidFill>
                  <a:srgbClr val="000000"/>
                </a:solidFill>
                <a:cs typeface="Arial"/>
              </a:rPr>
              <a:t>taken for </a:t>
            </a:r>
            <a:r>
              <a:rPr lang="en-GB" sz="2400" spc="0" dirty="0" smtClean="0">
                <a:solidFill>
                  <a:srgbClr val="000000"/>
                </a:solidFill>
                <a:cs typeface="Arial"/>
              </a:rPr>
              <a:t>preparation</a:t>
            </a:r>
          </a:p>
          <a:p>
            <a:pPr marL="365760" lvl="1" indent="0">
              <a:buNone/>
            </a:pPr>
            <a:endParaRPr lang="en-GB" sz="2400" spc="0" dirty="0">
              <a:solidFill>
                <a:srgbClr val="000000"/>
              </a:solidFill>
              <a:cs typeface="Arial"/>
            </a:endParaRPr>
          </a:p>
          <a:p>
            <a:pPr marL="91440" indent="0">
              <a:buNone/>
            </a:pPr>
            <a:r>
              <a:rPr lang="en-GB" sz="2600" spc="0" dirty="0" smtClean="0">
                <a:solidFill>
                  <a:srgbClr val="000000"/>
                </a:solidFill>
                <a:cs typeface="Arial"/>
              </a:rPr>
              <a:t>Several teachers produced </a:t>
            </a:r>
            <a:r>
              <a:rPr lang="en-GB" sz="2600" spc="0" dirty="0" err="1" smtClean="0">
                <a:solidFill>
                  <a:srgbClr val="000000"/>
                </a:solidFill>
                <a:cs typeface="Arial"/>
              </a:rPr>
              <a:t>scaffolded</a:t>
            </a:r>
            <a:r>
              <a:rPr lang="en-GB" sz="2600" spc="0" dirty="0" smtClean="0">
                <a:solidFill>
                  <a:srgbClr val="000000"/>
                </a:solidFill>
                <a:cs typeface="Arial"/>
              </a:rPr>
              <a:t> worksheets for the tasks</a:t>
            </a:r>
            <a:r>
              <a:rPr lang="en-GB" sz="2600" spc="0" dirty="0">
                <a:solidFill>
                  <a:srgbClr val="000000"/>
                </a:solidFill>
                <a:cs typeface="Arial"/>
              </a:rPr>
              <a:t> </a:t>
            </a:r>
            <a:r>
              <a:rPr lang="en-GB" sz="2600" spc="0" dirty="0" smtClean="0">
                <a:solidFill>
                  <a:srgbClr val="000000"/>
                </a:solidFill>
                <a:cs typeface="Arial"/>
              </a:rPr>
              <a:t>or only used the tasks </a:t>
            </a:r>
            <a:r>
              <a:rPr lang="en-GB" sz="2600" spc="0" dirty="0">
                <a:solidFill>
                  <a:srgbClr val="000000"/>
                </a:solidFill>
                <a:cs typeface="Arial"/>
              </a:rPr>
              <a:t>as </a:t>
            </a:r>
            <a:r>
              <a:rPr lang="en-GB" sz="2600" spc="0" dirty="0" smtClean="0">
                <a:solidFill>
                  <a:srgbClr val="000000"/>
                </a:solidFill>
                <a:cs typeface="Arial"/>
              </a:rPr>
              <a:t>consolidation or with high achieving students.</a:t>
            </a:r>
            <a:endParaRPr lang="en-GB" sz="2600" spc="0" dirty="0">
              <a:solidFill>
                <a:srgbClr val="000000"/>
              </a:solidFill>
              <a:cs typeface="Arial"/>
            </a:endParaRPr>
          </a:p>
          <a:p>
            <a:pPr marL="45720" indent="0">
              <a:buNone/>
            </a:pPr>
            <a:endParaRPr lang="en-US" spc="0" dirty="0">
              <a:latin typeface="Arial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response from teachers</a:t>
            </a:r>
          </a:p>
        </p:txBody>
      </p:sp>
    </p:spTree>
    <p:extLst>
      <p:ext uri="{BB962C8B-B14F-4D97-AF65-F5344CB8AC3E}">
        <p14:creationId xmlns:p14="http://schemas.microsoft.com/office/powerpoint/2010/main" val="1636269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756</TotalTime>
  <Words>1485</Words>
  <Application>Microsoft Macintosh PowerPoint</Application>
  <PresentationFormat>On-screen Show (4:3)</PresentationFormat>
  <Paragraphs>206</Paragraphs>
  <Slides>22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Grid</vt:lpstr>
      <vt:lpstr>Designing teaching and learning resources for  post-compulsory mathematics  Elizabeth Kimber and Anna Baker Cambridge Mathematics Education Project (CMEP) </vt:lpstr>
      <vt:lpstr>Project Overview</vt:lpstr>
      <vt:lpstr>Context of CMEP</vt:lpstr>
      <vt:lpstr>Context of CMEP</vt:lpstr>
      <vt:lpstr>The culture in 16-19 teaching</vt:lpstr>
      <vt:lpstr>CMEP</vt:lpstr>
      <vt:lpstr>Teddy bear – package of problems</vt:lpstr>
      <vt:lpstr>Design of Teddy bear</vt:lpstr>
      <vt:lpstr>Early response from teachers</vt:lpstr>
      <vt:lpstr>Supporting teachers to use CMEP</vt:lpstr>
      <vt:lpstr>teacher support materials</vt:lpstr>
      <vt:lpstr>Collaboration with teachers</vt:lpstr>
      <vt:lpstr>Draft notes on site</vt:lpstr>
      <vt:lpstr>Teacher Feedback</vt:lpstr>
      <vt:lpstr>Two-way functions – many ways problem</vt:lpstr>
      <vt:lpstr>Two-way functions – many ways problem</vt:lpstr>
      <vt:lpstr>Design of Two-way functions</vt:lpstr>
      <vt:lpstr>Can you find…asymptote edition</vt:lpstr>
      <vt:lpstr>A tangent is … </vt:lpstr>
      <vt:lpstr>Gradient match</vt:lpstr>
      <vt:lpstr>References</vt:lpstr>
      <vt:lpstr>Contact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teaching and learning resources for  post-compulsory mathematics  Cambridge Mathematics Education Project (CMEP) University of Cambridge </dc:title>
  <dc:creator>Lizzie Kimber</dc:creator>
  <cp:lastModifiedBy>Lizzie Kimber</cp:lastModifiedBy>
  <cp:revision>75</cp:revision>
  <dcterms:created xsi:type="dcterms:W3CDTF">2015-09-13T12:18:02Z</dcterms:created>
  <dcterms:modified xsi:type="dcterms:W3CDTF">2015-09-23T19:57:38Z</dcterms:modified>
</cp:coreProperties>
</file>