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3" r:id="rId4"/>
    <p:sldId id="261" r:id="rId5"/>
    <p:sldId id="264" r:id="rId6"/>
    <p:sldId id="258" r:id="rId7"/>
    <p:sldId id="259" r:id="rId8"/>
    <p:sldId id="262" r:id="rId9"/>
    <p:sldId id="266" r:id="rId10"/>
    <p:sldId id="265" r:id="rId11"/>
    <p:sldId id="269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/>
    <p:restoredTop sz="93182"/>
  </p:normalViewPr>
  <p:slideViewPr>
    <p:cSldViewPr snapToGrid="0" snapToObjects="1">
      <p:cViewPr varScale="1">
        <p:scale>
          <a:sx n="102" d="100"/>
          <a:sy n="102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E9E11-9ECC-524E-8E5C-79BE14DC6026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D3243-FBF5-4049-896B-0CA76FC4F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31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 2:21/ Video 2 2:03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D3243-FBF5-4049-896B-0CA76FC4FB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8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13:46</a:t>
            </a:r>
          </a:p>
          <a:p>
            <a:r>
              <a:rPr lang="en-US" dirty="0"/>
              <a:t>Video 1: 2:26</a:t>
            </a:r>
          </a:p>
          <a:p>
            <a:r>
              <a:rPr lang="en-US" dirty="0"/>
              <a:t>Video 2: 2:05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D3243-FBF5-4049-896B-0CA76FC4FB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Relationship Id="rId9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20E06-D74A-8B46-AC34-04F36BC00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966" y="1871131"/>
            <a:ext cx="7515922" cy="1515533"/>
          </a:xfrm>
        </p:spPr>
        <p:txBody>
          <a:bodyPr/>
          <a:lstStyle/>
          <a:p>
            <a:r>
              <a:rPr lang="en-US" dirty="0"/>
              <a:t>RME and Maths Recovery</a:t>
            </a:r>
            <a:br>
              <a:rPr lang="en-US" dirty="0"/>
            </a:br>
            <a:r>
              <a:rPr lang="en-US" dirty="0"/>
              <a:t>A Symbiotic Relationship?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0CE28-6C54-CD4D-ACBF-05311DBA01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pPr algn="l"/>
            <a:r>
              <a:rPr lang="en-US" dirty="0"/>
              <a:t>RME6 										Maggie Landers</a:t>
            </a:r>
          </a:p>
        </p:txBody>
      </p:sp>
    </p:spTree>
    <p:extLst>
      <p:ext uri="{BB962C8B-B14F-4D97-AF65-F5344CB8AC3E}">
        <p14:creationId xmlns:p14="http://schemas.microsoft.com/office/powerpoint/2010/main" val="49358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43C3438D-DB0B-2D4B-94A9-0D585355E15D}"/>
              </a:ext>
            </a:extLst>
          </p:cNvPr>
          <p:cNvSpPr/>
          <p:nvPr/>
        </p:nvSpPr>
        <p:spPr>
          <a:xfrm>
            <a:off x="2403953" y="786100"/>
            <a:ext cx="7402882" cy="5273457"/>
          </a:xfrm>
          <a:prstGeom prst="triangle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54D0A-C32D-DD4A-BC5B-01F851C96471}"/>
              </a:ext>
            </a:extLst>
          </p:cNvPr>
          <p:cNvSpPr txBox="1"/>
          <p:nvPr/>
        </p:nvSpPr>
        <p:spPr>
          <a:xfrm>
            <a:off x="4534422" y="1565753"/>
            <a:ext cx="101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13B30-9A14-E340-B433-781ED0DF1744}"/>
              </a:ext>
            </a:extLst>
          </p:cNvPr>
          <p:cNvSpPr txBox="1"/>
          <p:nvPr/>
        </p:nvSpPr>
        <p:spPr>
          <a:xfrm>
            <a:off x="1027134" y="764088"/>
            <a:ext cx="5198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 and Subtraction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F5856-1D17-B34B-811A-2A16C3C85627}"/>
              </a:ext>
            </a:extLst>
          </p:cNvPr>
          <p:cNvSpPr txBox="1"/>
          <p:nvPr/>
        </p:nvSpPr>
        <p:spPr>
          <a:xfrm>
            <a:off x="3031299" y="3238163"/>
            <a:ext cx="15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Pre-Formal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C3349-AA89-5C40-8710-E106C4BA0AD8}"/>
              </a:ext>
            </a:extLst>
          </p:cNvPr>
          <p:cNvSpPr txBox="1"/>
          <p:nvPr/>
        </p:nvSpPr>
        <p:spPr>
          <a:xfrm>
            <a:off x="1267217" y="5668213"/>
            <a:ext cx="15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F7CC1-B9EB-8A41-8D12-36B5D650001F}"/>
              </a:ext>
            </a:extLst>
          </p:cNvPr>
          <p:cNvSpPr txBox="1"/>
          <p:nvPr/>
        </p:nvSpPr>
        <p:spPr>
          <a:xfrm rot="16200000">
            <a:off x="306980" y="2727542"/>
            <a:ext cx="377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Progressive Schematization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BC264E-5D47-374B-B8AF-63AB1A526DE3}"/>
              </a:ext>
            </a:extLst>
          </p:cNvPr>
          <p:cNvSpPr/>
          <p:nvPr/>
        </p:nvSpPr>
        <p:spPr>
          <a:xfrm>
            <a:off x="7703506" y="1133420"/>
            <a:ext cx="3945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Anticipated Student Solution Strategies</a:t>
            </a:r>
          </a:p>
          <a:p>
            <a:r>
              <a:rPr lang="en-US" dirty="0"/>
              <a:t>Anticipated Student Misconceptions</a:t>
            </a:r>
          </a:p>
          <a:p>
            <a:r>
              <a:rPr lang="en-US" dirty="0"/>
              <a:t>Numbers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AF26B5-C8C9-F241-BF00-02407918C254}"/>
              </a:ext>
            </a:extLst>
          </p:cNvPr>
          <p:cNvSpPr txBox="1"/>
          <p:nvPr/>
        </p:nvSpPr>
        <p:spPr>
          <a:xfrm rot="16200000">
            <a:off x="-62353" y="2652387"/>
            <a:ext cx="377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Progressive Formalization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1B0279-50F5-8A4D-A785-7AA76CBC1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983" y="5223353"/>
            <a:ext cx="1904404" cy="720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D3D09F-3A68-F644-A019-6F5283699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062" y="3302952"/>
            <a:ext cx="1422400" cy="142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842917-6D47-1640-9A7F-5E21F20F4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638" y="3104176"/>
            <a:ext cx="1205683" cy="14769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BB96C6-1CDF-B741-989F-02E7E962E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910" y="4168038"/>
            <a:ext cx="913563" cy="9135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C3D9F5-9085-D341-A366-58E33B2DA621}"/>
              </a:ext>
            </a:extLst>
          </p:cNvPr>
          <p:cNvSpPr txBox="1"/>
          <p:nvPr/>
        </p:nvSpPr>
        <p:spPr>
          <a:xfrm>
            <a:off x="5549030" y="1593601"/>
            <a:ext cx="1112728" cy="370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+   -   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65BE7C-5134-2442-84EE-D4CDB6AFD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378" y="2523947"/>
            <a:ext cx="1189787" cy="11897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205FB8-4772-7747-88E8-3AC09DC33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4056" y="5081601"/>
            <a:ext cx="2323944" cy="868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929683-A3F0-6D42-8B45-83E0CEB574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5073" y="5270418"/>
            <a:ext cx="1200641" cy="60032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930CC2-2E43-2B4A-9713-D7B3B4B745C4}"/>
              </a:ext>
            </a:extLst>
          </p:cNvPr>
          <p:cNvCxnSpPr/>
          <p:nvPr/>
        </p:nvCxnSpPr>
        <p:spPr>
          <a:xfrm>
            <a:off x="8496230" y="3438580"/>
            <a:ext cx="170354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7C91ECA-A164-D34F-9518-9F13EB4CBBC7}"/>
              </a:ext>
            </a:extLst>
          </p:cNvPr>
          <p:cNvSpPr/>
          <p:nvPr/>
        </p:nvSpPr>
        <p:spPr>
          <a:xfrm>
            <a:off x="8226920" y="3067403"/>
            <a:ext cx="3945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Where to next?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4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1FF1-58DB-D841-8C83-703FC8210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7768B-AC64-5A41-9AEE-CB13EDE86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Making sense of </a:t>
            </a:r>
          </a:p>
          <a:p>
            <a:pPr marL="0" indent="0">
              <a:buNone/>
            </a:pPr>
            <a:r>
              <a:rPr lang="en-US" dirty="0"/>
              <a:t>composition of Teen Numbers</a:t>
            </a:r>
          </a:p>
          <a:p>
            <a:r>
              <a:rPr lang="en-US" dirty="0"/>
              <a:t>Addition and Subtraction</a:t>
            </a:r>
          </a:p>
          <a:p>
            <a:r>
              <a:rPr lang="en-US" dirty="0"/>
              <a:t>Making sense of student strategies</a:t>
            </a:r>
          </a:p>
          <a:p>
            <a:r>
              <a:rPr lang="en-US" dirty="0"/>
              <a:t>Using student strategies to support</a:t>
            </a:r>
          </a:p>
          <a:p>
            <a:pPr marL="0" indent="0">
              <a:buNone/>
            </a:pPr>
            <a:r>
              <a:rPr lang="en-US" dirty="0"/>
              <a:t>and extend the strategies of others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CB567-F52C-594F-8FD0-9B67C2CF3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914" y="2556931"/>
            <a:ext cx="5386193" cy="35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6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982C-B1FF-EB4A-BAF3-5345532C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Sense of The Landscape of Learning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0B88FA-A9D7-6A40-899C-BC25D1111B0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0B030-DCDC-8B46-BEBF-30138D47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215" y="894744"/>
            <a:ext cx="3928096" cy="506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7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1241B4-BC31-E449-B78F-F3E523D8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 Comments</a:t>
            </a:r>
          </a:p>
        </p:txBody>
      </p:sp>
    </p:spTree>
    <p:extLst>
      <p:ext uri="{BB962C8B-B14F-4D97-AF65-F5344CB8AC3E}">
        <p14:creationId xmlns:p14="http://schemas.microsoft.com/office/powerpoint/2010/main" val="204292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F597-A6DC-C64E-A26B-CA04B0E7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Why????????????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E2AFD-DDE8-6347-9E81-03E15461B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Story to tell</a:t>
            </a:r>
          </a:p>
          <a:p>
            <a:r>
              <a:rPr lang="en-US" dirty="0"/>
              <a:t>Journey: Classroom Teacher Ireland ▷ Classroom Teacher Grand Cayman (Spoiler Alert)</a:t>
            </a:r>
          </a:p>
          <a:p>
            <a:r>
              <a:rPr lang="en-US" dirty="0"/>
              <a:t>Values, Attitudes and Beliefs</a:t>
            </a:r>
          </a:p>
          <a:p>
            <a:r>
              <a:rPr lang="en-US" dirty="0"/>
              <a:t>Numeracy Specialist </a:t>
            </a:r>
          </a:p>
          <a:p>
            <a:r>
              <a:rPr lang="en-US" dirty="0"/>
              <a:t>▷ Classroom Teacher Grand Cayman</a:t>
            </a:r>
          </a:p>
          <a:p>
            <a:r>
              <a:rPr lang="en-US" dirty="0"/>
              <a:t>Maths Recovery</a:t>
            </a:r>
          </a:p>
          <a:p>
            <a:r>
              <a:rPr lang="en-US" dirty="0"/>
              <a:t>▷ Classroom Teacher Grand Cayman </a:t>
            </a:r>
          </a:p>
          <a:p>
            <a:r>
              <a:rPr lang="en-US" dirty="0"/>
              <a:t>RME - David Webb- M.A. of Education : Curriculum and Instruction, University of Colorado, Boulder </a:t>
            </a:r>
          </a:p>
          <a:p>
            <a:r>
              <a:rPr lang="en-US" dirty="0"/>
              <a:t>▷ Numeracy Coach ▷ Classroom Teacher Ireland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7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2A1E057-8143-E344-8104-8322F906BB8E}"/>
              </a:ext>
            </a:extLst>
          </p:cNvPr>
          <p:cNvSpPr/>
          <p:nvPr/>
        </p:nvSpPr>
        <p:spPr>
          <a:xfrm>
            <a:off x="1485900" y="1200150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AE7A974-E4A9-1E4B-9014-A797BCEB7049}"/>
              </a:ext>
            </a:extLst>
          </p:cNvPr>
          <p:cNvSpPr/>
          <p:nvPr/>
        </p:nvSpPr>
        <p:spPr>
          <a:xfrm>
            <a:off x="2486025" y="1752600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2DDAE1-99CF-974D-97CE-F4AA32F2B786}"/>
              </a:ext>
            </a:extLst>
          </p:cNvPr>
          <p:cNvSpPr/>
          <p:nvPr/>
        </p:nvSpPr>
        <p:spPr>
          <a:xfrm>
            <a:off x="1709737" y="2624138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FB11EF-45A1-DE45-A6CF-E7EBEAAE2DA8}"/>
              </a:ext>
            </a:extLst>
          </p:cNvPr>
          <p:cNvSpPr/>
          <p:nvPr/>
        </p:nvSpPr>
        <p:spPr>
          <a:xfrm>
            <a:off x="3748087" y="4148138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CF9744-1A3F-BE4A-AE37-ABF194FC85B5}"/>
              </a:ext>
            </a:extLst>
          </p:cNvPr>
          <p:cNvSpPr/>
          <p:nvPr/>
        </p:nvSpPr>
        <p:spPr>
          <a:xfrm>
            <a:off x="4133850" y="3059907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D59646-3C91-4E40-A524-2FA227FAA40A}"/>
              </a:ext>
            </a:extLst>
          </p:cNvPr>
          <p:cNvSpPr/>
          <p:nvPr/>
        </p:nvSpPr>
        <p:spPr>
          <a:xfrm>
            <a:off x="7405687" y="1033463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3F0EE-FAB5-204B-946D-2A2234497C91}"/>
              </a:ext>
            </a:extLst>
          </p:cNvPr>
          <p:cNvSpPr/>
          <p:nvPr/>
        </p:nvSpPr>
        <p:spPr>
          <a:xfrm>
            <a:off x="6677024" y="1921672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253F08-7EC6-C24D-AD6A-A6EBEE839F0A}"/>
              </a:ext>
            </a:extLst>
          </p:cNvPr>
          <p:cNvSpPr/>
          <p:nvPr/>
        </p:nvSpPr>
        <p:spPr>
          <a:xfrm>
            <a:off x="7905749" y="2188369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D9D967-FFF7-9944-92DB-B088DFE44D2F}"/>
              </a:ext>
            </a:extLst>
          </p:cNvPr>
          <p:cNvSpPr/>
          <p:nvPr/>
        </p:nvSpPr>
        <p:spPr>
          <a:xfrm>
            <a:off x="7177086" y="3095628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37DFFB9-AD3C-174B-888C-969F621083B5}"/>
              </a:ext>
            </a:extLst>
          </p:cNvPr>
          <p:cNvSpPr/>
          <p:nvPr/>
        </p:nvSpPr>
        <p:spPr>
          <a:xfrm>
            <a:off x="9377362" y="4819650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4A48CC-D4AB-FD41-9C96-FB572345EAAB}"/>
              </a:ext>
            </a:extLst>
          </p:cNvPr>
          <p:cNvSpPr/>
          <p:nvPr/>
        </p:nvSpPr>
        <p:spPr>
          <a:xfrm>
            <a:off x="10115550" y="3948112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5964B7-3C25-7245-93DD-3B3E638F4052}"/>
              </a:ext>
            </a:extLst>
          </p:cNvPr>
          <p:cNvSpPr/>
          <p:nvPr/>
        </p:nvSpPr>
        <p:spPr>
          <a:xfrm>
            <a:off x="4729162" y="4986341"/>
            <a:ext cx="1000125" cy="8715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F44FA-30B4-0448-8A90-DCBA27F33AA6}"/>
              </a:ext>
            </a:extLst>
          </p:cNvPr>
          <p:cNvSpPr/>
          <p:nvPr/>
        </p:nvSpPr>
        <p:spPr>
          <a:xfrm>
            <a:off x="638045" y="759620"/>
            <a:ext cx="10715625" cy="5472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73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A930E-7FF6-3149-9BF2-0D331A8C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825" y="1165225"/>
            <a:ext cx="7099300" cy="4241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6343C4-C6EA-3E4D-8969-0FDAE5FD8A24}"/>
              </a:ext>
            </a:extLst>
          </p:cNvPr>
          <p:cNvSpPr/>
          <p:nvPr/>
        </p:nvSpPr>
        <p:spPr>
          <a:xfrm>
            <a:off x="2917825" y="1165225"/>
            <a:ext cx="7099300" cy="4241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AF52D6-EE13-874B-848F-F7B0B83D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156" y="2110845"/>
            <a:ext cx="9592732" cy="2954868"/>
          </a:xfrm>
        </p:spPr>
        <p:txBody>
          <a:bodyPr>
            <a:normAutofit/>
          </a:bodyPr>
          <a:lstStyle/>
          <a:p>
            <a:r>
              <a:rPr lang="en-US" sz="12000" b="1" dirty="0"/>
              <a:t>4+3=</a:t>
            </a:r>
          </a:p>
        </p:txBody>
      </p:sp>
    </p:spTree>
    <p:extLst>
      <p:ext uri="{BB962C8B-B14F-4D97-AF65-F5344CB8AC3E}">
        <p14:creationId xmlns:p14="http://schemas.microsoft.com/office/powerpoint/2010/main" val="319519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0FEE-1A1D-494B-8FAF-3D694F69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Maths Recovery</a:t>
            </a:r>
            <a:br>
              <a:rPr lang="en-US" dirty="0"/>
            </a:br>
            <a:r>
              <a:rPr lang="en-US" dirty="0"/>
              <a:t>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9C64-E127-B84C-8B6E-FA183B53B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My goal is not to indoctrinate you in Maths Recovery</a:t>
            </a:r>
          </a:p>
          <a:p>
            <a:pPr marL="0" indent="0">
              <a:buNone/>
            </a:pPr>
            <a:r>
              <a:rPr lang="en-US" dirty="0"/>
              <a:t>In a nutshell (simplistic view)</a:t>
            </a:r>
          </a:p>
          <a:p>
            <a:r>
              <a:rPr lang="en-US" dirty="0"/>
              <a:t>Intervention for students who have gaps in learning</a:t>
            </a:r>
          </a:p>
          <a:p>
            <a:r>
              <a:rPr lang="en-US" dirty="0"/>
              <a:t>It is a series a diagnostic interview schedules which enables teachers to gain an insight into a child’s mathematical understanding and strategies</a:t>
            </a:r>
          </a:p>
          <a:p>
            <a:r>
              <a:rPr lang="en-US" dirty="0"/>
              <a:t>It focuses on teachers having an understanding of where students are in their learning and how to elicit, support and extend this learning </a:t>
            </a:r>
          </a:p>
          <a:p>
            <a:r>
              <a:rPr lang="en-US" dirty="0"/>
              <a:t>It does not suggest that students’ learning is linear nor isolated building blocks which are built upon. Oops!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9E373-72DE-8142-8BE9-59446C105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97"/>
          <a:stretch/>
        </p:blipFill>
        <p:spPr>
          <a:xfrm>
            <a:off x="7926189" y="982132"/>
            <a:ext cx="3472061" cy="19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9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409D76-DE57-7F43-A4A7-8D02FA9EB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Teaching of Mathematics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400511-A7C8-2446-92E8-BEA9932FE5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Guiding Principles Maths Recovery</a:t>
            </a:r>
          </a:p>
          <a:p>
            <a:r>
              <a:rPr lang="en-US" dirty="0"/>
              <a:t>Inquiry Based/ Problem Based</a:t>
            </a:r>
          </a:p>
          <a:p>
            <a:r>
              <a:rPr lang="en-US" dirty="0"/>
              <a:t>Assessment is USED to inform orchestration of learning</a:t>
            </a:r>
          </a:p>
          <a:p>
            <a:r>
              <a:rPr lang="en-US" dirty="0"/>
              <a:t>Zone of Proximal Development</a:t>
            </a:r>
          </a:p>
          <a:p>
            <a:r>
              <a:rPr lang="en-US" dirty="0"/>
              <a:t>Learning Experiences are selected purposefully</a:t>
            </a:r>
          </a:p>
          <a:p>
            <a:r>
              <a:rPr lang="en-US" dirty="0"/>
              <a:t>Knowledge of child’s current strategies is used to engender more sophisticated strategies</a:t>
            </a:r>
          </a:p>
          <a:p>
            <a:r>
              <a:rPr lang="en-US" dirty="0"/>
              <a:t>Fine-tuning </a:t>
            </a:r>
          </a:p>
          <a:p>
            <a:r>
              <a:rPr lang="en-US" dirty="0"/>
              <a:t>Supports and builds on the child’s intuitive, verbally based strategies moving towards written forms of arithmetic</a:t>
            </a:r>
          </a:p>
          <a:p>
            <a:r>
              <a:rPr lang="en-US" dirty="0"/>
              <a:t>Time to solve problems</a:t>
            </a:r>
          </a:p>
          <a:p>
            <a:r>
              <a:rPr lang="en-US" dirty="0"/>
              <a:t>Intrinsic satisfaction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DCB01E-0AB9-DB4B-BD03-DC5186F3E5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Guiding Principles RME</a:t>
            </a:r>
          </a:p>
          <a:p>
            <a:r>
              <a:rPr lang="en-US" dirty="0"/>
              <a:t>Activity Principle</a:t>
            </a:r>
          </a:p>
          <a:p>
            <a:r>
              <a:rPr lang="en-US" dirty="0"/>
              <a:t>Reality Principle</a:t>
            </a:r>
          </a:p>
          <a:p>
            <a:r>
              <a:rPr lang="en-US" dirty="0"/>
              <a:t>Level Principle</a:t>
            </a:r>
          </a:p>
          <a:p>
            <a:r>
              <a:rPr lang="en-US" dirty="0"/>
              <a:t>Intertwinement principle</a:t>
            </a:r>
          </a:p>
          <a:p>
            <a:r>
              <a:rPr lang="en-US" dirty="0"/>
              <a:t>Interactivity</a:t>
            </a:r>
          </a:p>
          <a:p>
            <a:r>
              <a:rPr lang="en-US" dirty="0"/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35105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40224-DCEC-FE4D-BADD-66ED9917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A932-70A1-C74B-AD49-0AB6FA4E51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Video 1 &amp; 2:</a:t>
            </a:r>
          </a:p>
          <a:p>
            <a:r>
              <a:rPr lang="en-US" dirty="0"/>
              <a:t>Same Assessment Task</a:t>
            </a:r>
          </a:p>
          <a:p>
            <a:r>
              <a:rPr lang="en-US" dirty="0"/>
              <a:t>Think about what the child is doing</a:t>
            </a:r>
          </a:p>
          <a:p>
            <a:r>
              <a:rPr lang="en-US" dirty="0"/>
              <a:t>Compare strategies</a:t>
            </a:r>
          </a:p>
          <a:p>
            <a:r>
              <a:rPr lang="en-US" dirty="0"/>
              <a:t>What would you do with this information?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45C749-3EEA-A24A-A1F7-3462509FEE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Video 3:</a:t>
            </a:r>
          </a:p>
          <a:p>
            <a:r>
              <a:rPr lang="en-US" dirty="0"/>
              <a:t>Think about what the child is doing</a:t>
            </a:r>
          </a:p>
          <a:p>
            <a:r>
              <a:rPr lang="en-US" dirty="0"/>
              <a:t>How is this helpful?</a:t>
            </a:r>
          </a:p>
          <a:p>
            <a:r>
              <a:rPr lang="en-US" dirty="0"/>
              <a:t>Anticipate what another child might do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808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D232-3791-1345-B8A9-3E92DC08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Classroom</a:t>
            </a:r>
          </a:p>
        </p:txBody>
      </p:sp>
    </p:spTree>
    <p:extLst>
      <p:ext uri="{BB962C8B-B14F-4D97-AF65-F5344CB8AC3E}">
        <p14:creationId xmlns:p14="http://schemas.microsoft.com/office/powerpoint/2010/main" val="27105058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1028</TotalTime>
  <Words>377</Words>
  <Application>Microsoft Macintosh PowerPoint</Application>
  <PresentationFormat>Widescreen</PresentationFormat>
  <Paragraphs>78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Garamond</vt:lpstr>
      <vt:lpstr>Organic</vt:lpstr>
      <vt:lpstr>RME and Maths Recovery A Symbiotic Relationship?</vt:lpstr>
      <vt:lpstr>Why????????????</vt:lpstr>
      <vt:lpstr>PowerPoint Presentation</vt:lpstr>
      <vt:lpstr>PowerPoint Presentation</vt:lpstr>
      <vt:lpstr>4+3=</vt:lpstr>
      <vt:lpstr>Maths Recovery What is it?</vt:lpstr>
      <vt:lpstr>Effective Teaching of Mathematics</vt:lpstr>
      <vt:lpstr>Videos</vt:lpstr>
      <vt:lpstr>Back to the Classroom</vt:lpstr>
      <vt:lpstr>PowerPoint Presentation</vt:lpstr>
      <vt:lpstr>Research Lesson</vt:lpstr>
      <vt:lpstr>Making Sense of The Landscape of Learning</vt:lpstr>
      <vt:lpstr>Questions/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RME and Maths Recovery A Symbiotic Relationship?</dc:title>
  <dc:creator>Maggie Landers</dc:creator>
  <cp:lastModifiedBy>Maggie Landers</cp:lastModifiedBy>
  <cp:revision>38</cp:revision>
  <dcterms:created xsi:type="dcterms:W3CDTF">2018-09-21T22:42:20Z</dcterms:created>
  <dcterms:modified xsi:type="dcterms:W3CDTF">2018-09-25T12:37:56Z</dcterms:modified>
</cp:coreProperties>
</file>